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handoutMasterIdLst>
    <p:handoutMasterId r:id="rId36"/>
  </p:handoutMasterIdLst>
  <p:sldIdLst>
    <p:sldId id="270" r:id="rId2"/>
    <p:sldId id="343" r:id="rId3"/>
    <p:sldId id="288" r:id="rId4"/>
    <p:sldId id="296" r:id="rId5"/>
    <p:sldId id="297" r:id="rId6"/>
    <p:sldId id="298" r:id="rId7"/>
    <p:sldId id="302" r:id="rId8"/>
    <p:sldId id="307" r:id="rId9"/>
    <p:sldId id="308" r:id="rId10"/>
    <p:sldId id="309" r:id="rId11"/>
    <p:sldId id="310" r:id="rId12"/>
    <p:sldId id="312" r:id="rId13"/>
    <p:sldId id="313" r:id="rId14"/>
    <p:sldId id="324" r:id="rId15"/>
    <p:sldId id="314" r:id="rId16"/>
    <p:sldId id="316" r:id="rId17"/>
    <p:sldId id="317" r:id="rId18"/>
    <p:sldId id="341" r:id="rId19"/>
    <p:sldId id="319" r:id="rId20"/>
    <p:sldId id="320" r:id="rId21"/>
    <p:sldId id="333" r:id="rId22"/>
    <p:sldId id="328" r:id="rId23"/>
    <p:sldId id="329" r:id="rId24"/>
    <p:sldId id="334" r:id="rId25"/>
    <p:sldId id="335" r:id="rId26"/>
    <p:sldId id="331" r:id="rId27"/>
    <p:sldId id="339" r:id="rId28"/>
    <p:sldId id="340" r:id="rId29"/>
    <p:sldId id="336" r:id="rId30"/>
    <p:sldId id="337" r:id="rId31"/>
    <p:sldId id="342" r:id="rId32"/>
    <p:sldId id="332" r:id="rId33"/>
    <p:sldId id="326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C19D"/>
    <a:srgbClr val="A975B2"/>
    <a:srgbClr val="24C4F0"/>
    <a:srgbClr val="FEBF48"/>
    <a:srgbClr val="005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C98B-AE8B-4536-81E5-7D98071BBDF1}" type="datetimeFigureOut">
              <a:rPr lang="pl-PL" smtClean="0"/>
              <a:t>2018-10-12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EEF74-8532-4B47-B2E1-5EA920B31B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pl-PL" dirty="0" smtClean="0"/>
          </a:p>
        </p:txBody>
      </p:sp>
      <p:sp>
        <p:nvSpPr>
          <p:cNvPr id="1126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52CB8B-9175-4B36-B574-50A3F7704F9D}" type="slidenum">
              <a:rPr lang="pl-PL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wszy slajd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28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6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1196753"/>
            <a:ext cx="3274322" cy="453650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59" y="1196752"/>
            <a:ext cx="5030497" cy="91403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2204865"/>
            <a:ext cx="5032618" cy="3528391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1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:\DOKUMENTY\PROMOCJA\Logotypy\FRSE\logo_jpegi_rgb\frse_logo_rgb_50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092825"/>
            <a:ext cx="1247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power_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2825"/>
            <a:ext cx="5281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 userDrawn="1"/>
        </p:nvSpPr>
        <p:spPr>
          <a:xfrm>
            <a:off x="5364163" y="6289675"/>
            <a:ext cx="34559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cs typeface="+mn-cs"/>
              </a:rPr>
              <a:t>power.frse.org.pl/ksztalcenie-zawodowe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468313" y="1557338"/>
            <a:ext cx="8207375" cy="410368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755576" y="404664"/>
            <a:ext cx="8388424" cy="5544616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55576" y="404664"/>
            <a:ext cx="8388424" cy="5544616"/>
          </a:xfrm>
          <a:prstGeom prst="rect">
            <a:avLst/>
          </a:prstGeom>
          <a:solidFill>
            <a:srgbClr val="005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259632" y="1601366"/>
            <a:ext cx="7126560" cy="2043658"/>
          </a:xfrm>
        </p:spPr>
        <p:txBody>
          <a:bodyPr>
            <a:normAutofit/>
          </a:bodyPr>
          <a:lstStyle>
            <a:lvl1pPr algn="l">
              <a:defRPr lang="pl-PL" sz="3600" b="1" kern="1200" cap="all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Projekt PO WER</a:t>
            </a:r>
            <a:br>
              <a:rPr lang="pl-PL" dirty="0" smtClean="0"/>
            </a:br>
            <a:r>
              <a:rPr lang="pl-PL" dirty="0" smtClean="0"/>
              <a:t>„Ponadnarodowa mobilność kadry edukacji szkolnej”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299592" y="4030216"/>
            <a:ext cx="7088832" cy="982960"/>
          </a:xfrm>
        </p:spPr>
        <p:txBody>
          <a:bodyPr>
            <a:normAutofit/>
          </a:bodyPr>
          <a:lstStyle>
            <a:lvl1pPr marL="0" indent="0" algn="l">
              <a:buNone/>
              <a:defRPr lang="pl-PL" sz="18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Projekt współfinansowany przez Unię Europejską</a:t>
            </a:r>
          </a:p>
          <a:p>
            <a:r>
              <a:rPr lang="pl-PL" dirty="0" smtClean="0"/>
              <a:t>w ramach środków Europejskiego Funduszu Społecznego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8380"/>
            <a:ext cx="1656184" cy="548332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>
            <a:off x="1259632" y="5301208"/>
            <a:ext cx="5400600" cy="936104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5445125"/>
            <a:ext cx="5113338" cy="647700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autora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-15477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9" y="491017"/>
            <a:ext cx="2082639" cy="41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864096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2348881"/>
            <a:ext cx="7848872" cy="3528392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1196753"/>
            <a:ext cx="3274322" cy="453650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59" y="1196752"/>
            <a:ext cx="5030497" cy="91403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2204865"/>
            <a:ext cx="5032618" cy="3528391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1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1196752"/>
            <a:ext cx="4271008" cy="453650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1052736"/>
            <a:ext cx="4042792" cy="832065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076435"/>
            <a:ext cx="4041775" cy="3728829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1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4042792" cy="78648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3" y="2184460"/>
            <a:ext cx="4041775" cy="3702397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1196975"/>
            <a:ext cx="4032002" cy="792163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12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8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908720"/>
            <a:ext cx="3274322" cy="506720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59" y="1196752"/>
            <a:ext cx="5030497" cy="91403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2204865"/>
            <a:ext cx="5032618" cy="3770847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7" name="Obraz 16" descr="logo_s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1368152" cy="452970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0" y="0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4" name="Prostokąt 13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908719"/>
            <a:ext cx="4271008" cy="496855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Kliknij ikonę aby dodać obraz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4042792" cy="78648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8AC19D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00837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Prostokąt 18"/>
          <p:cNvSpPr/>
          <p:nvPr userDrawn="1"/>
        </p:nvSpPr>
        <p:spPr>
          <a:xfrm>
            <a:off x="0" y="0"/>
            <a:ext cx="298782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46594"/>
            <a:ext cx="4102100" cy="37763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" y="494874"/>
            <a:ext cx="1358910" cy="272549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699019" y="5975927"/>
            <a:ext cx="3152901" cy="505717"/>
          </a:xfrm>
          <a:prstGeom prst="rect">
            <a:avLst/>
          </a:prstGeom>
          <a:solidFill>
            <a:srgbClr val="8AC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EBF48"/>
              </a:solidFill>
            </a:endParaRPr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9019" y="6033336"/>
            <a:ext cx="3152901" cy="437868"/>
          </a:xfrm>
        </p:spPr>
        <p:txBody>
          <a:bodyPr anchor="ctr">
            <a:noAutofit/>
          </a:bodyPr>
          <a:lstStyle>
            <a:lvl1pPr marL="0" indent="0" algn="ctr">
              <a:lnSpc>
                <a:spcPct val="250000"/>
              </a:lnSpc>
              <a:buNone/>
              <a:defRPr lang="pl-PL" sz="18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3600" b="1" kern="1200" baseline="30000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3600" b="1" kern="1200" baseline="300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power.frse.org.pl/</a:t>
            </a:r>
            <a:r>
              <a:rPr lang="pl-PL" dirty="0" err="1" smtClean="0"/>
              <a:t>ksztalcenie</a:t>
            </a:r>
            <a:r>
              <a:rPr lang="pl-PL" dirty="0" smtClean="0"/>
              <a:t>-zawodowe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9" r:id="rId4"/>
    <p:sldLayoutId id="2147483670" r:id="rId5"/>
    <p:sldLayoutId id="2147483668" r:id="rId6"/>
    <p:sldLayoutId id="2147483667" r:id="rId7"/>
    <p:sldLayoutId id="2147483664" r:id="rId8"/>
    <p:sldLayoutId id="2147483665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frse.org.pl/&#65279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24.wdp"/><Relationship Id="rId7" Type="http://schemas.microsoft.com/office/2007/relationships/hdphoto" Target="../media/hdphoto2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microsoft.com/office/2007/relationships/hdphoto" Target="../media/hdphoto27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microsoft.com/office/2007/relationships/hdphoto" Target="../media/hdphoto35.wdp"/><Relationship Id="rId3" Type="http://schemas.microsoft.com/office/2007/relationships/hdphoto" Target="../media/hdphoto31.wdp"/><Relationship Id="rId7" Type="http://schemas.microsoft.com/office/2007/relationships/hdphoto" Target="../media/hdphoto33.wdp"/><Relationship Id="rId12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microsoft.com/office/2007/relationships/hdphoto" Target="../media/hdphoto27.wdp"/><Relationship Id="rId5" Type="http://schemas.microsoft.com/office/2007/relationships/hdphoto" Target="../media/hdphoto32.wdp"/><Relationship Id="rId10" Type="http://schemas.openxmlformats.org/officeDocument/2006/relationships/image" Target="../media/image35.jpeg"/><Relationship Id="rId4" Type="http://schemas.openxmlformats.org/officeDocument/2006/relationships/image" Target="../media/image40.jpeg"/><Relationship Id="rId9" Type="http://schemas.microsoft.com/office/2007/relationships/hdphoto" Target="../media/hdphoto34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gate.ec.europa.eu/eac/mobilit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gate.ec.europa.eu/eac/mobil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39552" y="3068960"/>
            <a:ext cx="8136904" cy="2664296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pl-PL" sz="1400" dirty="0"/>
              <a:t>w</a:t>
            </a:r>
            <a:r>
              <a:rPr lang="pl-PL" sz="1400" dirty="0" smtClean="0"/>
              <a:t>ykaz mobilności </a:t>
            </a:r>
            <a:r>
              <a:rPr lang="pl-PL" sz="1400" u="sng" dirty="0" smtClean="0"/>
              <a:t>uczestników oraz osób towarzyszących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sz="1400" u="sng" dirty="0" smtClean="0"/>
              <a:t>Umowa finansowa:</a:t>
            </a:r>
          </a:p>
          <a:p>
            <a:pPr marL="857250" lvl="1" indent="-400050">
              <a:spcAft>
                <a:spcPts val="600"/>
              </a:spcAft>
              <a:buFont typeface="+mj-lt"/>
              <a:buAutoNum type="romanUcPeriod"/>
            </a:pPr>
            <a:r>
              <a:rPr lang="pl-PL" sz="1400" b="1" u="sng" dirty="0" smtClean="0"/>
              <a:t>art. I.1.6 </a:t>
            </a:r>
            <a:r>
              <a:rPr lang="pl-PL" sz="1400" dirty="0" smtClean="0"/>
              <a:t>- </a:t>
            </a:r>
            <a:r>
              <a:rPr lang="pl-PL" sz="1400" dirty="0" smtClean="0">
                <a:solidFill>
                  <a:schemeClr val="accent1"/>
                </a:solidFill>
              </a:rPr>
              <a:t>obowiązek zarejestrowania mobilności uczestnika projektu </a:t>
            </a:r>
            <a:r>
              <a:rPr lang="pl-PL" sz="1400" u="sng" dirty="0" smtClean="0">
                <a:solidFill>
                  <a:schemeClr val="accent1"/>
                </a:solidFill>
              </a:rPr>
              <a:t>w ciągu 3 dni od podpisania z nim umowy</a:t>
            </a:r>
          </a:p>
          <a:p>
            <a:pPr marL="857250" lvl="1" indent="-400050">
              <a:buFont typeface="+mj-lt"/>
              <a:buAutoNum type="romanUcPeriod"/>
            </a:pPr>
            <a:r>
              <a:rPr lang="pl-PL" sz="1400" b="1" u="sng" dirty="0" smtClean="0"/>
              <a:t>art. I.9 </a:t>
            </a:r>
            <a:r>
              <a:rPr lang="pl-PL" sz="1400" dirty="0" smtClean="0"/>
              <a:t>– obowiązek korzystania z systemu MT+ celem wprowadzania informacji związanych z działaniami realizowanymi w ramach projektu oraz sporządzenia i złożenia raportu końcowego.</a:t>
            </a:r>
            <a:br>
              <a:rPr lang="pl-PL" sz="1400" dirty="0" smtClean="0"/>
            </a:b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b="1" u="sng" dirty="0" smtClean="0"/>
              <a:t>Uczestnik projektu ma obowiązek wypełnienia i przesłania raportu najpóźniej 14 dnia po zakończeniu mobilności. Beneficjent bierze odpowiedzialność za terminowe wypełnienie raportu indywidualnego przez uczestnika.</a:t>
            </a:r>
          </a:p>
          <a:p>
            <a:pPr marL="857250" lvl="1" indent="-400050"/>
            <a:endParaRPr lang="pl-PL" b="1" u="sng" dirty="0" smtClean="0"/>
          </a:p>
          <a:p>
            <a:pPr marL="180975" indent="-180975">
              <a:buFont typeface="Arial" pitchFamily="34" charset="0"/>
              <a:buChar char="•"/>
            </a:pPr>
            <a:endParaRPr lang="pl-PL" u="sng" dirty="0"/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Mobilności:</a:t>
            </a:r>
            <a:endParaRPr lang="pl-PL" sz="2000" b="1" u="sng" dirty="0"/>
          </a:p>
        </p:txBody>
      </p:sp>
      <p:pic>
        <p:nvPicPr>
          <p:cNvPr id="12" name="Symbol zastępczy zawartości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1" y="1478289"/>
            <a:ext cx="8899286" cy="128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zawartości 5"/>
          <p:cNvSpPr txBox="1">
            <a:spLocks/>
          </p:cNvSpPr>
          <p:nvPr/>
        </p:nvSpPr>
        <p:spPr>
          <a:xfrm>
            <a:off x="4355976" y="4092607"/>
            <a:ext cx="4464496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400" dirty="0" smtClean="0"/>
              <a:t>uzupełnienie żółtych pól jest obowiązkowe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400" b="1" u="sng" dirty="0" smtClean="0"/>
              <a:t>e</a:t>
            </a:r>
            <a:r>
              <a:rPr kumimoji="0" lang="pl-PL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-mail uczestnika</a:t>
            </a:r>
            <a:r>
              <a:rPr kumimoji="0" lang="pl-PL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– powinien </a:t>
            </a:r>
            <a:r>
              <a:rPr lang="pl-PL" sz="1400" dirty="0" smtClean="0"/>
              <a:t>powinien być zgodny z adresem e-mail wskazanym w formularzu SL</a:t>
            </a:r>
          </a:p>
          <a:p>
            <a:pPr marL="180975" lvl="0" indent="-180975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l-PL" sz="1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data rozpoczęcia i zakończenia działania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pierwszy i ostatni dzień zajęć merytorycznych (</a:t>
            </a:r>
            <a:r>
              <a:rPr kumimoji="0" lang="pl-PL" sz="1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bez podróży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57250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l-PL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Symbol zastępczy zawartości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7577"/>
            <a:ext cx="8496944" cy="364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33336"/>
            <a:ext cx="3152901" cy="4378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95536" y="4005064"/>
            <a:ext cx="3816424" cy="183127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100" b="1" u="sng" dirty="0" smtClean="0"/>
              <a:t>Typ działania:</a:t>
            </a:r>
          </a:p>
          <a:p>
            <a:pPr>
              <a:spcAft>
                <a:spcPts val="600"/>
              </a:spcAft>
            </a:pPr>
            <a:r>
              <a:rPr lang="pl-PL" sz="1100" b="1" dirty="0" smtClean="0"/>
              <a:t>VET-SHORT</a:t>
            </a:r>
            <a:r>
              <a:rPr lang="pl-PL" sz="1100" dirty="0" smtClean="0"/>
              <a:t> – krótkotrwałe mobilności osób uczących się</a:t>
            </a:r>
          </a:p>
          <a:p>
            <a:pPr>
              <a:spcAft>
                <a:spcPts val="600"/>
              </a:spcAft>
            </a:pPr>
            <a:r>
              <a:rPr lang="pl-PL" sz="1100" b="1" dirty="0" smtClean="0"/>
              <a:t>VET-LONG</a:t>
            </a:r>
            <a:r>
              <a:rPr lang="pl-PL" sz="1100" dirty="0" smtClean="0"/>
              <a:t> – długotrwałe mobilności osób uczących się (Erasmus PRO)</a:t>
            </a:r>
          </a:p>
          <a:p>
            <a:pPr>
              <a:spcAft>
                <a:spcPts val="600"/>
              </a:spcAft>
            </a:pPr>
            <a:r>
              <a:rPr lang="pl-PL" sz="1100" b="1" dirty="0"/>
              <a:t>VET-STA – </a:t>
            </a:r>
            <a:r>
              <a:rPr lang="pl-PL" sz="1100" dirty="0"/>
              <a:t>szkolenie </a:t>
            </a:r>
            <a:r>
              <a:rPr lang="pl-PL" sz="1100" dirty="0" smtClean="0"/>
              <a:t>kadry/</a:t>
            </a:r>
            <a:r>
              <a:rPr lang="pl-PL" sz="1100" dirty="0" err="1" smtClean="0"/>
              <a:t>job-shadowing</a:t>
            </a:r>
            <a:endParaRPr lang="pl-PL" sz="1100" dirty="0"/>
          </a:p>
          <a:p>
            <a:pPr>
              <a:spcAft>
                <a:spcPts val="600"/>
              </a:spcAft>
            </a:pPr>
            <a:r>
              <a:rPr lang="pl-PL" sz="1100" b="1" dirty="0"/>
              <a:t>VET-TAA – </a:t>
            </a:r>
            <a:r>
              <a:rPr lang="pl-PL" sz="1100" dirty="0"/>
              <a:t>prowadzenie zajęć/szkoleń w zagranicznej organizacji</a:t>
            </a:r>
          </a:p>
          <a:p>
            <a:pPr>
              <a:spcAft>
                <a:spcPts val="600"/>
              </a:spcAft>
            </a:pPr>
            <a:r>
              <a:rPr lang="pl-PL" sz="1100" b="1" dirty="0"/>
              <a:t>VET-PADV – </a:t>
            </a:r>
            <a:r>
              <a:rPr lang="pl-PL" sz="1100" dirty="0"/>
              <a:t>wizyta przygotowawcza (Erasmus PRO)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41777"/>
            <a:ext cx="8336258" cy="30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539552" y="3501008"/>
            <a:ext cx="8136904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400" noProof="0" dirty="0" smtClean="0"/>
              <a:t>m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iasto </a:t>
            </a:r>
            <a:r>
              <a:rPr kumimoji="0" lang="pl-PL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WYSYŁAJĄCE</a:t>
            </a:r>
            <a:r>
              <a:rPr kumimoji="0" lang="pl-PL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miasto, z którego uczestnicy rozpoczęli podróż (miejsce, od którego beneficjent, w ramach projektu, finansuje podróż uczestnika)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400" dirty="0" smtClean="0"/>
              <a:t>m</a:t>
            </a:r>
            <a:r>
              <a:rPr lang="pl-PL" sz="1400" baseline="0" dirty="0" smtClean="0"/>
              <a:t>iasto</a:t>
            </a:r>
            <a:r>
              <a:rPr lang="pl-PL" sz="1400" dirty="0" smtClean="0"/>
              <a:t> </a:t>
            </a:r>
            <a:r>
              <a:rPr lang="pl-PL" sz="1400" b="1" u="sng" dirty="0" smtClean="0"/>
              <a:t>PRZYJMUJĄCE</a:t>
            </a:r>
            <a:r>
              <a:rPr lang="pl-PL" sz="1400" dirty="0" smtClean="0"/>
              <a:t> – miasto, w którym uczeń/przedstawiciel kadry faktycznie odbywa staż/szkolenie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400" dirty="0" smtClean="0"/>
              <a:t>w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przypadku </a:t>
            </a:r>
            <a:r>
              <a:rPr lang="pl-PL" sz="1400" dirty="0" smtClean="0"/>
              <a:t>innej lokalizacji niż miejscowość, w której beneficjent/partner zagraniczny ma swoją siedzibę </a:t>
            </a:r>
            <a:r>
              <a:rPr lang="pl-PL" sz="1400" b="1" u="sng" dirty="0" smtClean="0"/>
              <a:t>należy dodatkowo wyjaśnić rozbieżność </a:t>
            </a:r>
            <a:r>
              <a:rPr lang="pl-PL" sz="1400" dirty="0" smtClean="0"/>
              <a:t>(pole: Komentarz)</a:t>
            </a:r>
          </a:p>
          <a:p>
            <a:pPr marL="3619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l-PL" sz="1400" dirty="0" smtClean="0"/>
              <a:t>np. </a:t>
            </a:r>
            <a:r>
              <a:rPr lang="pl-PL" sz="1400" i="1" dirty="0" smtClean="0"/>
              <a:t>Siedziba partnera zagranicznego znajduje się w miejscowości X, natomiast staż odbywał się w mieście Y</a:t>
            </a:r>
            <a:r>
              <a:rPr lang="pl-PL" sz="1400" dirty="0" smtClean="0"/>
              <a:t>.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1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l-PL" sz="2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5288"/>
            <a:ext cx="8671225" cy="528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242680" y="2230128"/>
            <a:ext cx="2736304" cy="276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Czas trwania mobilności bez podróży</a:t>
            </a:r>
            <a:endParaRPr lang="pl-PL" sz="1200" dirty="0"/>
          </a:p>
        </p:txBody>
      </p:sp>
      <p:cxnSp>
        <p:nvCxnSpPr>
          <p:cNvPr id="8" name="Łącznik prosty ze strzałką 7"/>
          <p:cNvCxnSpPr/>
          <p:nvPr/>
        </p:nvCxnSpPr>
        <p:spPr>
          <a:xfrm flipH="1" flipV="1">
            <a:off x="1835696" y="1556792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084682" y="2420386"/>
            <a:ext cx="7834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242680" y="2928416"/>
            <a:ext cx="2736304" cy="276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Dni podróży</a:t>
            </a:r>
            <a:endParaRPr lang="pl-PL" sz="1200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5130062" y="3066915"/>
            <a:ext cx="738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242680" y="3926648"/>
            <a:ext cx="2736304" cy="46166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Łączny czas trwania mobilności </a:t>
            </a:r>
            <a:br>
              <a:rPr lang="pl-PL" sz="1200" dirty="0" smtClean="0"/>
            </a:br>
            <a:r>
              <a:rPr lang="pl-PL" sz="1200" dirty="0" smtClean="0"/>
              <a:t>(z podróżą)</a:t>
            </a:r>
            <a:endParaRPr lang="pl-PL" sz="1200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5148064" y="4192124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Raport uczestnika:</a:t>
            </a:r>
            <a:endParaRPr lang="pl-PL" sz="2000" b="1" u="sng" dirty="0"/>
          </a:p>
        </p:txBody>
      </p:sp>
      <p:pic>
        <p:nvPicPr>
          <p:cNvPr id="8" name="Symbol zastępczy zawartości 7" descr="Screenshot_48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556792"/>
            <a:ext cx="879030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95536" y="4293096"/>
            <a:ext cx="1584176" cy="10156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Możliwość ponownego wysłania uczestnikowi raportu indywidualnego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Raport uczestnika:</a:t>
            </a:r>
            <a:endParaRPr lang="pl-PL" sz="2000" b="1" u="sng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45867"/>
            <a:ext cx="6524757" cy="30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Łącznik prosty ze strzałką 7"/>
          <p:cNvCxnSpPr/>
          <p:nvPr/>
        </p:nvCxnSpPr>
        <p:spPr>
          <a:xfrm flipH="1">
            <a:off x="2051720" y="443711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33336"/>
            <a:ext cx="3152901" cy="437868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932040" y="2852936"/>
            <a:ext cx="1512168" cy="46166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Możliwość dodania certyfikatów</a:t>
            </a:r>
            <a:endParaRPr lang="pl-PL" sz="1200" dirty="0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4139952" y="314096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Osoba towarzysząca:</a:t>
            </a:r>
            <a:endParaRPr lang="pl-PL" sz="2000" b="1" u="sng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6893556" cy="411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7239130" y="2204864"/>
            <a:ext cx="1835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u="sng" dirty="0" smtClean="0"/>
              <a:t>ten sam rodzaj wsparcia co osoba ucząca się </a:t>
            </a:r>
            <a:r>
              <a:rPr lang="pl-PL" sz="1400" dirty="0" smtClean="0"/>
              <a:t>(SHORT/LONG)</a:t>
            </a:r>
          </a:p>
          <a:p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u="sng" dirty="0" smtClean="0"/>
              <a:t>nie wypełnia indywidualnego raportu uczestnika </a:t>
            </a:r>
            <a:endParaRPr lang="pl-PL" sz="1400" u="sng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15468"/>
            <a:ext cx="3152901" cy="437868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611560" y="90872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Osoba towarzysząca – wymiana opiekunów podczas mobilności:</a:t>
            </a:r>
            <a:endParaRPr lang="pl-PL" sz="2000" b="1" u="sng" dirty="0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1" y="1364902"/>
            <a:ext cx="6518269" cy="403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539552" y="3429000"/>
            <a:ext cx="4968552" cy="20621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u="sng" dirty="0" smtClean="0"/>
              <a:t>W przypadku wymiany osób towarzyszących: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l-PL" sz="1200" dirty="0" smtClean="0"/>
              <a:t>należy zarejestrować mobilność jednego opiekuna ze wskazaniem całego okresu mobilności (np. łącznie 14 dni)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l-PL" sz="1200" dirty="0" smtClean="0"/>
              <a:t>w komentarzu do mobilności należy podać informację nt. wymiany: </a:t>
            </a:r>
          </a:p>
          <a:p>
            <a:pPr marL="361950">
              <a:spcAft>
                <a:spcPts val="1200"/>
              </a:spcAft>
            </a:pPr>
            <a:r>
              <a:rPr lang="pl-PL" sz="1200" i="1" dirty="0" smtClean="0"/>
              <a:t>imię i nazwisko pierwszego opiekuna, z podaniem dni pobytu (daty od-do) oraz imię i nazwisko drugiego opiekuna, ze wskazaniem dni pobytu (daty od-do)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sz="1200" u="sng" dirty="0" smtClean="0"/>
              <a:t>UWAGA na dni podróży</a:t>
            </a:r>
            <a:endParaRPr lang="pl-PL" sz="1200" u="sng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4067944" y="2420888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508104" y="42930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33336"/>
            <a:ext cx="3152901" cy="437868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9246213" cy="526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11560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Budżet:</a:t>
            </a:r>
            <a:endParaRPr lang="pl-PL" sz="2000" b="1" u="sng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0282"/>
            <a:ext cx="8700443" cy="442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93296"/>
            <a:ext cx="3152901" cy="377908"/>
          </a:xfrm>
        </p:spPr>
        <p:txBody>
          <a:bodyPr>
            <a:norm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power.frse.org.pl/ksztalcenie-zawodowe </a:t>
            </a:r>
          </a:p>
          <a:p>
            <a:endParaRPr lang="pl-PL" sz="1200" dirty="0">
              <a:solidFill>
                <a:schemeClr val="bg2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139952" y="3140968"/>
            <a:ext cx="1728192" cy="9541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Wsparcie organizacyjne należy uzupełnić ręcznie</a:t>
            </a:r>
            <a:endParaRPr lang="pl-PL" sz="1400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5940152" y="3068960"/>
            <a:ext cx="1656184" cy="549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7126560" cy="2043658"/>
          </a:xfrm>
        </p:spPr>
        <p:txBody>
          <a:bodyPr/>
          <a:lstStyle/>
          <a:p>
            <a:r>
              <a:rPr lang="pl-PL" dirty="0" smtClean="0"/>
              <a:t>Systemy internetowe do obsługi projektów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04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88402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Raport końcowy:</a:t>
            </a:r>
            <a:endParaRPr lang="pl-PL" sz="2000" b="1" u="sng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44571" cy="328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93296"/>
            <a:ext cx="3152901" cy="377908"/>
          </a:xfrm>
        </p:spPr>
        <p:txBody>
          <a:bodyPr>
            <a:norm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power.frse.org.pl/ksztalcenie-zawodowe </a:t>
            </a:r>
          </a:p>
          <a:p>
            <a:endParaRPr lang="pl-PL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126560" cy="2520280"/>
          </a:xfrm>
        </p:spPr>
        <p:txBody>
          <a:bodyPr/>
          <a:lstStyle/>
          <a:p>
            <a:pPr algn="ctr"/>
            <a:r>
              <a:rPr lang="pl-PL" dirty="0" smtClean="0"/>
              <a:t>FORMULARZ SL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331640" y="5517232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schemeClr val="bg1"/>
                </a:solidFill>
              </a:rPr>
              <a:t>Projekt „Ponadnarodowa mobilność uczniów i absolwentów oraz kadry kształcenia zawodowego” Konkurs 2018</a:t>
            </a:r>
            <a:endParaRPr lang="pl-PL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400110"/>
          </a:xfrm>
          <a:noFill/>
        </p:spPr>
        <p:txBody>
          <a:bodyPr wrap="square" rtlCol="0">
            <a:spAutoFit/>
          </a:bodyPr>
          <a:lstStyle/>
          <a:p>
            <a:r>
              <a:rPr lang="pl-PL" u="sng" cap="none" dirty="0" smtClean="0">
                <a:solidFill>
                  <a:schemeClr val="tx1"/>
                </a:solidFill>
                <a:latin typeface="+mn-lt"/>
              </a:rPr>
              <a:t>Formularz SL:</a:t>
            </a:r>
            <a:endParaRPr lang="pl-PL" u="sng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3224" y="1916832"/>
            <a:ext cx="7848872" cy="3960441"/>
          </a:xfrm>
        </p:spPr>
        <p:txBody>
          <a:bodyPr>
            <a:normAutofit/>
          </a:bodyPr>
          <a:lstStyle/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znajduje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się w systemie dokumentów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On-Line FRSE pod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adresem: </a:t>
            </a:r>
            <a:r>
              <a:rPr lang="pl-PL" sz="2000" dirty="0">
                <a:solidFill>
                  <a:schemeClr val="tx1"/>
                </a:solidFill>
                <a:latin typeface="+mn-lt"/>
                <a:hlinkClick r:id="rId3"/>
              </a:rPr>
              <a:t>http://online.frse.org.pl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hlinkClick r:id="rId3"/>
              </a:rPr>
              <a:t>/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;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należy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go wypełnić </a:t>
            </a:r>
            <a:r>
              <a:rPr lang="pl-PL" sz="2000" b="1" u="sng" dirty="0">
                <a:solidFill>
                  <a:schemeClr val="tx1"/>
                </a:solidFill>
                <a:latin typeface="+mn-lt"/>
              </a:rPr>
              <a:t>2 </a:t>
            </a:r>
            <a:r>
              <a:rPr lang="pl-PL" sz="2000" b="1" u="sng" dirty="0" smtClean="0">
                <a:solidFill>
                  <a:schemeClr val="tx1"/>
                </a:solidFill>
                <a:latin typeface="+mn-lt"/>
              </a:rPr>
              <a:t>razy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przed wyjazdem i po powrocie ze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stażu;</a:t>
            </a:r>
            <a:endParaRPr lang="pl-PL" sz="2000" i="1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każdą </a:t>
            </a:r>
            <a:r>
              <a:rPr lang="pl-PL" sz="2000" dirty="0">
                <a:solidFill>
                  <a:schemeClr val="tx1"/>
                </a:solidFill>
                <a:latin typeface="+mn-lt"/>
              </a:rPr>
              <a:t>kolejną grupę należy dodać do już istniejącej 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listy.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defRPr/>
            </a:pPr>
            <a:endParaRPr lang="pl-PL" sz="2000" dirty="0" smtClean="0">
              <a:solidFill>
                <a:schemeClr val="tx1"/>
              </a:solidFill>
              <a:latin typeface="+mn-lt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+mn-lt"/>
              </a:rPr>
              <a:t>Formularz 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wypełnia się </a:t>
            </a:r>
            <a:r>
              <a:rPr lang="pl-PL" sz="2000" b="1" dirty="0" smtClean="0">
                <a:solidFill>
                  <a:schemeClr val="tx1"/>
                </a:solidFill>
                <a:latin typeface="+mn-lt"/>
              </a:rPr>
              <a:t>wyłącznie </a:t>
            </a:r>
            <a:r>
              <a:rPr lang="pl-PL" sz="2000" b="1" dirty="0">
                <a:solidFill>
                  <a:schemeClr val="tx1"/>
                </a:solidFill>
                <a:latin typeface="+mn-lt"/>
              </a:rPr>
              <a:t>w wersji </a:t>
            </a:r>
            <a:r>
              <a:rPr lang="pl-PL" sz="2000" b="1" dirty="0" smtClean="0">
                <a:solidFill>
                  <a:schemeClr val="tx1"/>
                </a:solidFill>
                <a:latin typeface="+mn-lt"/>
              </a:rPr>
              <a:t>elektronicznej.</a:t>
            </a:r>
            <a:endParaRPr lang="pl-PL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 flipV="1">
            <a:off x="5004048" y="6669087"/>
            <a:ext cx="388912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18466"/>
            <a:ext cx="4931624" cy="490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375962" y="1268760"/>
            <a:ext cx="35165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endParaRPr lang="pl-PL" dirty="0" smtClean="0">
              <a:latin typeface="Ubuntu" panose="020B050403060203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chemeClr val="tx1"/>
                </a:solidFill>
                <a:latin typeface="Ubuntu" panose="020B0504030602030204" pitchFamily="34" charset="0"/>
              </a:rPr>
              <a:t>Formularz SL jest dostępny w elektronicznej teczce projektu.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pl-PL" sz="1800" dirty="0">
              <a:solidFill>
                <a:schemeClr val="tx1"/>
              </a:solidFill>
              <a:latin typeface="Ubuntu" panose="020B050403060203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pl-PL" sz="1800" dirty="0" smtClean="0">
              <a:solidFill>
                <a:schemeClr val="tx1"/>
              </a:solidFill>
              <a:latin typeface="Ubuntu" panose="020B050403060203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b="1" u="sng" dirty="0" smtClean="0">
                <a:solidFill>
                  <a:schemeClr val="tx1"/>
                </a:solidFill>
                <a:latin typeface="Ubuntu" panose="020B0504030602030204" pitchFamily="34" charset="0"/>
              </a:rPr>
              <a:t>Zawsze wybieramy </a:t>
            </a:r>
            <a:r>
              <a:rPr lang="pl-PL" sz="1800" b="1" i="1" u="sng" dirty="0" smtClean="0">
                <a:solidFill>
                  <a:schemeClr val="tx1"/>
                </a:solidFill>
                <a:latin typeface="Ubuntu" panose="020B0504030602030204" pitchFamily="34" charset="0"/>
              </a:rPr>
              <a:t>„Nowy dokument”.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None/>
              <a:defRPr/>
            </a:pPr>
            <a:endParaRPr lang="pl-PL" sz="1800" dirty="0" smtClean="0">
              <a:latin typeface="Ubuntu" panose="020B050403060203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7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194"/>
            <a:ext cx="8208912" cy="652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1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758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940152" y="127282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Pola podświetlone </a:t>
            </a:r>
            <a:r>
              <a:rPr lang="pl-PL" b="1" u="sng" dirty="0" smtClean="0"/>
              <a:t>na czerwono</a:t>
            </a:r>
            <a:r>
              <a:rPr lang="pl-PL" dirty="0" smtClean="0"/>
              <a:t> należy uzupełnić przed wyjazdem uczestnika na mobilność.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" r="2378" b="3385"/>
          <a:stretch/>
        </p:blipFill>
        <p:spPr>
          <a:xfrm>
            <a:off x="4163473" y="3645024"/>
            <a:ext cx="4960190" cy="178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768751" cy="347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547664" y="3933056"/>
            <a:ext cx="58326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Po powrocie należy wypełnić: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datę zakończenia udziału uczestnika w projekcie (data ostatnich zajęć merytorycznych podczas mobilności);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informację czy staż został zakończony w terminie;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chemeClr val="tx1"/>
                </a:solidFill>
                <a:latin typeface="+mn-lt"/>
              </a:rPr>
              <a:t>sytuację w momencie zakończenia udziału w projekcie.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42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826573" cy="334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539552" y="463716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Osoba ucząca się/absolwent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77190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Łącznik prosty ze strzałką 10"/>
          <p:cNvCxnSpPr/>
          <p:nvPr/>
        </p:nvCxnSpPr>
        <p:spPr>
          <a:xfrm>
            <a:off x="5292080" y="1483043"/>
            <a:ext cx="1440160" cy="25220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" y="1"/>
            <a:ext cx="5292079" cy="320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99" y="297373"/>
            <a:ext cx="318275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9" y="1772816"/>
            <a:ext cx="366424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6192688" cy="266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76" y="3643200"/>
            <a:ext cx="375750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3" y="270315"/>
            <a:ext cx="6009456" cy="346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38100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Łącznik prosty ze strzałką 10"/>
          <p:cNvCxnSpPr/>
          <p:nvPr/>
        </p:nvCxnSpPr>
        <p:spPr>
          <a:xfrm>
            <a:off x="5580112" y="1484784"/>
            <a:ext cx="1584176" cy="2592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164288" y="1484784"/>
            <a:ext cx="136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Kadra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5941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7342584" cy="24482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SYSTEM MOBILITY TOOL+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pl-PL" sz="2000" dirty="0"/>
              <a:t>Projekt „Ponadnarodowa mobilność uczniów i absolwentów oraz kadry kształcenia </a:t>
            </a:r>
            <a:r>
              <a:rPr lang="pl-PL" sz="2000" dirty="0" smtClean="0"/>
              <a:t>zawodowego” Konkurs 2018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037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" y="0"/>
            <a:ext cx="5168095" cy="339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67" y="0"/>
            <a:ext cx="2520280" cy="92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39520"/>
            <a:ext cx="2998727" cy="15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77" y="2701522"/>
            <a:ext cx="2461643" cy="159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9605"/>
            <a:ext cx="553078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26564"/>
            <a:ext cx="3298024" cy="16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9" y="1124744"/>
            <a:ext cx="8735631" cy="302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751488" y="4653136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Po wypełnieniu wszystkich obowiązkowych pól z danymi </a:t>
            </a:r>
            <a:r>
              <a:rPr lang="pl-PL" sz="1600" dirty="0" smtClean="0"/>
              <a:t>uczestnika, </a:t>
            </a:r>
            <a:r>
              <a:rPr lang="pl-PL" sz="1600" dirty="0"/>
              <a:t>należy kliknąć </a:t>
            </a:r>
            <a:r>
              <a:rPr lang="pl-PL" sz="1600" dirty="0" smtClean="0"/>
              <a:t>przycisk</a:t>
            </a:r>
            <a:r>
              <a:rPr lang="pl-PL" sz="1600" dirty="0"/>
              <a:t> </a:t>
            </a:r>
            <a:r>
              <a:rPr lang="pl-PL" sz="1600" i="1" dirty="0" smtClean="0"/>
              <a:t>„Gotowe”</a:t>
            </a:r>
            <a:r>
              <a:rPr lang="pl-PL" sz="1600" dirty="0" smtClean="0"/>
              <a:t>, </a:t>
            </a:r>
            <a:r>
              <a:rPr lang="pl-PL" sz="1600" dirty="0"/>
              <a:t>który znajduje się na dole </a:t>
            </a:r>
            <a:r>
              <a:rPr lang="pl-PL" sz="1600" dirty="0" smtClean="0"/>
              <a:t>formularza.</a:t>
            </a:r>
            <a:endParaRPr lang="pl-PL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1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3356992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Do Formularza SL należy wprowadzić wszystkich uczestników stażu.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Formularz SL zapisujemy klikając pole </a:t>
            </a:r>
            <a:r>
              <a:rPr lang="pl-PL" i="1" dirty="0" smtClean="0"/>
              <a:t>„Wyślij dokument”.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O złożeniu formularza należy poinformować opiekuna projektu.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pl-PL" dirty="0" smtClean="0"/>
              <a:t>Po </a:t>
            </a:r>
            <a:r>
              <a:rPr lang="pl-PL" dirty="0"/>
              <a:t>złożeniu </a:t>
            </a:r>
            <a:r>
              <a:rPr lang="pl-PL" dirty="0" smtClean="0"/>
              <a:t>Formularza </a:t>
            </a:r>
            <a:r>
              <a:rPr lang="pl-PL" dirty="0"/>
              <a:t>SL należy niezwłocznie przesłać </a:t>
            </a:r>
            <a:r>
              <a:rPr lang="pl-PL" dirty="0" smtClean="0"/>
              <a:t>oryginały </a:t>
            </a:r>
            <a:r>
              <a:rPr lang="pl-PL" dirty="0"/>
              <a:t>oświadczeń wszystkich </a:t>
            </a:r>
            <a:r>
              <a:rPr lang="pl-PL" dirty="0" smtClean="0"/>
              <a:t>uczestników.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6" y="332657"/>
            <a:ext cx="7799577" cy="296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5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Dziękuję za uwagę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pl-PL" sz="2000" dirty="0"/>
              <a:t>Projekt „Ponadnarodowa mobilność uczniów i absolwentów oraz kadry kształcenia </a:t>
            </a:r>
            <a:r>
              <a:rPr lang="pl-PL" sz="2000" dirty="0" smtClean="0"/>
              <a:t>zawodowego” Konkurs 2018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410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124744"/>
            <a:ext cx="7848872" cy="4752529"/>
          </a:xfrm>
        </p:spPr>
        <p:txBody>
          <a:bodyPr>
            <a:normAutofit/>
          </a:bodyPr>
          <a:lstStyle/>
          <a:p>
            <a:r>
              <a:rPr lang="pl-PL" sz="2400" b="1" dirty="0" err="1" smtClean="0"/>
              <a:t>Mobility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Tool</a:t>
            </a:r>
            <a:r>
              <a:rPr lang="pl-PL" sz="2400" b="1" dirty="0" smtClean="0"/>
              <a:t>+:</a:t>
            </a:r>
          </a:p>
          <a:p>
            <a:pPr indent="182563">
              <a:buFont typeface="Arial" pitchFamily="34" charset="0"/>
              <a:buChar char="•"/>
            </a:pPr>
            <a:r>
              <a:rPr lang="pl-PL" dirty="0" smtClean="0"/>
              <a:t>system internetowy służący do raportowania działań w projekcie,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możliwia zbieranie </a:t>
            </a:r>
            <a:r>
              <a:rPr lang="pl-PL" dirty="0"/>
              <a:t>indywidualnych raportów uczestników mobilności oraz składanie raportu </a:t>
            </a:r>
            <a:r>
              <a:rPr lang="pl-PL" dirty="0" smtClean="0"/>
              <a:t>końcowego,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l-PL" u="sng" dirty="0" smtClean="0"/>
              <a:t>dostęp do systemu możliwy po podpisaniu umowy finansowej</a:t>
            </a:r>
            <a:r>
              <a:rPr lang="pl-PL" dirty="0" smtClean="0"/>
              <a:t>.</a:t>
            </a:r>
            <a:endParaRPr lang="pl-PL" dirty="0"/>
          </a:p>
          <a:p>
            <a:pPr indent="182563">
              <a:spcAft>
                <a:spcPts val="600"/>
              </a:spcAft>
            </a:pPr>
            <a:endParaRPr lang="pl-PL" dirty="0" smtClean="0"/>
          </a:p>
          <a:p>
            <a:r>
              <a:rPr lang="pl-PL" b="1" dirty="0" smtClean="0"/>
              <a:t>W celu uzyskania dostępu do </a:t>
            </a:r>
            <a:r>
              <a:rPr lang="pl-PL" b="1" dirty="0"/>
              <a:t>swojego projektu w systemie, należy:</a:t>
            </a: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utworzyć konto </a:t>
            </a:r>
            <a:r>
              <a:rPr lang="pl-PL" dirty="0"/>
              <a:t>w bazie </a:t>
            </a:r>
            <a:r>
              <a:rPr lang="pl-PL" b="1" dirty="0" err="1"/>
              <a:t>EU_LOGIN</a:t>
            </a:r>
            <a:r>
              <a:rPr lang="pl-PL" dirty="0"/>
              <a:t> (d. system ECAS) na stronie: </a:t>
            </a:r>
            <a:r>
              <a:rPr lang="pl-PL" dirty="0">
                <a:hlinkClick r:id="rId2"/>
              </a:rPr>
              <a:t>https://webgate.ec.europa.eu/eac/mobility</a:t>
            </a:r>
            <a:r>
              <a:rPr lang="pl-PL" dirty="0"/>
              <a:t> </a:t>
            </a:r>
          </a:p>
          <a:p>
            <a:pPr marL="350838" lvl="1" indent="4763">
              <a:buNone/>
            </a:pPr>
            <a:r>
              <a:rPr lang="pl-PL" dirty="0" smtClean="0"/>
              <a:t>używając </a:t>
            </a:r>
            <a:r>
              <a:rPr lang="pl-PL" u="sng" dirty="0" smtClean="0"/>
              <a:t>tego </a:t>
            </a:r>
            <a:r>
              <a:rPr lang="pl-PL" u="sng" dirty="0"/>
              <a:t>samego </a:t>
            </a:r>
            <a:r>
              <a:rPr lang="pl-PL" u="sng" dirty="0" smtClean="0"/>
              <a:t>adresu mailowego, </a:t>
            </a:r>
            <a:r>
              <a:rPr lang="pl-PL" u="sng" dirty="0"/>
              <a:t>który został podany we wniosku o dofinansowanie w informacjach o </a:t>
            </a:r>
            <a:r>
              <a:rPr lang="pl-PL" u="sng" dirty="0" smtClean="0"/>
              <a:t>osobie kontaktowej,</a:t>
            </a:r>
            <a:endParaRPr lang="pl-PL" dirty="0"/>
          </a:p>
          <a:p>
            <a:pPr marL="342900" indent="-342900">
              <a:buAutoNum type="arabicPeriod" startAt="2"/>
            </a:pPr>
            <a:r>
              <a:rPr lang="pl-PL" dirty="0" smtClean="0"/>
              <a:t>potwierdzić adres mailowy u opiekuna projektu.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endParaRPr lang="pl-PL" dirty="0"/>
          </a:p>
          <a:p>
            <a:pPr marL="342900" indent="-342900"/>
            <a:r>
              <a:rPr lang="pl-PL" b="1" dirty="0" smtClean="0"/>
              <a:t>Logowanie do systemu</a:t>
            </a:r>
            <a:r>
              <a:rPr lang="pl-PL" dirty="0" smtClean="0"/>
              <a:t>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webgate.ec.europa.eu/eac/mobility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endParaRPr lang="pl-PL" dirty="0" smtClean="0"/>
          </a:p>
          <a:p>
            <a:pPr indent="182563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592288" y="332656"/>
            <a:ext cx="61926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>
                <a:solidFill>
                  <a:srgbClr val="FF0000"/>
                </a:solidFill>
              </a:rPr>
              <a:t>http://power.frse.org.pl/edukacja-zawodowa-2018/article/Raportowanie%20POWER%20VET%202018%20pl%20article/lang:pl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7504" y="3140968"/>
            <a:ext cx="2484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1600" b="1" u="sng" dirty="0" smtClean="0"/>
              <a:t>Raportowanie: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Informacje ogólne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Logowanie do systemu</a:t>
            </a:r>
          </a:p>
          <a:p>
            <a:pPr marL="342900" indent="-342900">
              <a:buAutoNum type="arabicPeriod"/>
            </a:pPr>
            <a:r>
              <a:rPr lang="pl-PL" sz="1600" dirty="0" smtClean="0"/>
              <a:t>Instrukcje</a:t>
            </a:r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56" y="1268760"/>
            <a:ext cx="5671152" cy="46529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980728"/>
            <a:ext cx="7992888" cy="56348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pole tekstowe 4"/>
          <p:cNvSpPr txBox="1"/>
          <p:nvPr/>
        </p:nvSpPr>
        <p:spPr>
          <a:xfrm>
            <a:off x="2483768" y="4046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https://webgate.ec.europa.eu/eac/mobility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Szczegółowe dane projektu:</a:t>
            </a:r>
            <a:endParaRPr lang="pl-PL" sz="2000" b="1" u="sng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99019" y="6033336"/>
            <a:ext cx="3152901" cy="43786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1615"/>
            <a:ext cx="7992121" cy="400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11560" y="90872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Dane kontaktowe:</a:t>
            </a:r>
            <a:endParaRPr lang="pl-PL" sz="2000" b="1" u="sng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395536" y="4797152"/>
            <a:ext cx="8280920" cy="1080120"/>
          </a:xfrm>
        </p:spPr>
        <p:txBody>
          <a:bodyPr>
            <a:normAutofit fontScale="92500" lnSpcReduction="1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pl-PL" sz="1400" dirty="0" smtClean="0"/>
              <a:t>możliwość wyświetlenia szczegółowych informacji (ikona „Pokaż”) oraz ich edycji (ikona </a:t>
            </a:r>
            <a:br>
              <a:rPr lang="pl-PL" sz="1400" dirty="0" smtClean="0"/>
            </a:br>
            <a:r>
              <a:rPr lang="pl-PL" sz="1400" dirty="0" smtClean="0"/>
              <a:t>z ołówkiem)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sz="1400" dirty="0" smtClean="0"/>
              <a:t>możliwość usunięcia (ikona z koszem) lub dodania osoby kontaktowej (zielony przycisk: +Dodaj)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sz="1400" b="1" u="sng" dirty="0"/>
              <a:t>n</a:t>
            </a:r>
            <a:r>
              <a:rPr lang="pl-PL" sz="1400" b="1" u="sng" dirty="0" smtClean="0"/>
              <a:t>ależy zwrócić uwagę na zakres uprawnień poszczególnych osób </a:t>
            </a:r>
            <a:r>
              <a:rPr lang="pl-PL" sz="1400" u="sng" dirty="0" smtClean="0"/>
              <a:t>(</a:t>
            </a:r>
            <a:r>
              <a:rPr lang="pl-PL" sz="1400" dirty="0" smtClean="0"/>
              <a:t>możliwość edycji danych, przeglądanie danych bez możliwości ich edycji lub brak dostępu do projektu)</a:t>
            </a:r>
            <a:endParaRPr lang="pl-PL" dirty="0" smtClean="0"/>
          </a:p>
          <a:p>
            <a:pPr indent="180975">
              <a:buFont typeface="Arial" pitchFamily="34" charset="0"/>
              <a:buChar char="•"/>
            </a:pPr>
            <a:endParaRPr lang="pl-PL" dirty="0" smtClean="0"/>
          </a:p>
          <a:p>
            <a:pPr indent="180975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812360" y="2492896"/>
            <a:ext cx="1224136" cy="150041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1050" b="1" dirty="0" smtClean="0"/>
              <a:t>V</a:t>
            </a:r>
            <a:r>
              <a:rPr lang="pl-PL" sz="1000" dirty="0" smtClean="0"/>
              <a:t> – możliwość przeglądania danych projektu</a:t>
            </a:r>
          </a:p>
          <a:p>
            <a:endParaRPr lang="pl-PL" sz="1000" dirty="0" smtClean="0">
              <a:ln>
                <a:solidFill>
                  <a:schemeClr val="tx2"/>
                </a:solidFill>
              </a:ln>
            </a:endParaRPr>
          </a:p>
          <a:p>
            <a:r>
              <a:rPr lang="pl-PL" sz="1050" b="1" dirty="0" smtClean="0"/>
              <a:t>E</a:t>
            </a:r>
            <a:r>
              <a:rPr lang="pl-PL" sz="1000" dirty="0" smtClean="0"/>
              <a:t> - możliwość edycji danych</a:t>
            </a:r>
          </a:p>
          <a:p>
            <a:endParaRPr lang="pl-PL" sz="1000" dirty="0" smtClean="0"/>
          </a:p>
          <a:p>
            <a:r>
              <a:rPr lang="pl-PL" sz="1050" b="1" dirty="0" smtClean="0"/>
              <a:t>X</a:t>
            </a:r>
            <a:r>
              <a:rPr lang="pl-PL" sz="1000" dirty="0" smtClean="0"/>
              <a:t> – brak dostępu do projektu</a:t>
            </a:r>
            <a:endParaRPr lang="pl-PL" sz="10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8830"/>
            <a:ext cx="7227437" cy="3488321"/>
          </a:xfrm>
        </p:spPr>
      </p:pic>
      <p:cxnSp>
        <p:nvCxnSpPr>
          <p:cNvPr id="13" name="Łącznik prosty ze strzałką 12"/>
          <p:cNvCxnSpPr/>
          <p:nvPr/>
        </p:nvCxnSpPr>
        <p:spPr>
          <a:xfrm flipH="1">
            <a:off x="6804248" y="2780928"/>
            <a:ext cx="1008112" cy="433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11" idx="1"/>
          </p:cNvCxnSpPr>
          <p:nvPr/>
        </p:nvCxnSpPr>
        <p:spPr>
          <a:xfrm flipH="1">
            <a:off x="6804248" y="3284984"/>
            <a:ext cx="1008112" cy="295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6876256" y="3717032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99019" y="6093296"/>
            <a:ext cx="3152901" cy="377908"/>
          </a:xfrm>
        </p:spPr>
        <p:txBody>
          <a:bodyPr>
            <a:norm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power.frse.org.pl/ksztalcenie-zawodowe </a:t>
            </a:r>
          </a:p>
          <a:p>
            <a:endParaRPr lang="pl-P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" y="980728"/>
            <a:ext cx="5702726" cy="468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6444208" y="1772816"/>
            <a:ext cx="2232248" cy="46166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Uzupełnienie żółtych pól jest obowiązkowe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49819" y="4021742"/>
            <a:ext cx="2160240" cy="46166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Nadawanie dostępu do projektu</a:t>
            </a:r>
            <a:endParaRPr lang="pl-PL" sz="1200" dirty="0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6156176" y="427753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99019" y="6033336"/>
            <a:ext cx="3152901" cy="437868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681</Words>
  <Application>Microsoft Office PowerPoint</Application>
  <PresentationFormat>Pokaz na ekranie (4:3)</PresentationFormat>
  <Paragraphs>112</Paragraphs>
  <Slides>33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Erasmus+</vt:lpstr>
      <vt:lpstr>Prezentacja programu PowerPoint</vt:lpstr>
      <vt:lpstr>Systemy internetowe do obsługi projektów</vt:lpstr>
      <vt:lpstr>SYSTEM MOBILITY TOOL+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SL</vt:lpstr>
      <vt:lpstr>Formularz SL: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Katarzyna Płoskiewicz</cp:lastModifiedBy>
  <cp:revision>319</cp:revision>
  <dcterms:created xsi:type="dcterms:W3CDTF">2015-12-08T12:55:20Z</dcterms:created>
  <dcterms:modified xsi:type="dcterms:W3CDTF">2018-10-12T10:46:42Z</dcterms:modified>
</cp:coreProperties>
</file>