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handoutMasterIdLst>
    <p:handoutMasterId r:id="rId25"/>
  </p:handoutMasterIdLst>
  <p:sldIdLst>
    <p:sldId id="270" r:id="rId2"/>
    <p:sldId id="314" r:id="rId3"/>
    <p:sldId id="319" r:id="rId4"/>
    <p:sldId id="320" r:id="rId5"/>
    <p:sldId id="341" r:id="rId6"/>
    <p:sldId id="329" r:id="rId7"/>
    <p:sldId id="328" r:id="rId8"/>
    <p:sldId id="330" r:id="rId9"/>
    <p:sldId id="327" r:id="rId10"/>
    <p:sldId id="332" r:id="rId11"/>
    <p:sldId id="334" r:id="rId12"/>
    <p:sldId id="337" r:id="rId13"/>
    <p:sldId id="335" r:id="rId14"/>
    <p:sldId id="338" r:id="rId15"/>
    <p:sldId id="326" r:id="rId16"/>
    <p:sldId id="339" r:id="rId17"/>
    <p:sldId id="340" r:id="rId18"/>
    <p:sldId id="321" r:id="rId19"/>
    <p:sldId id="323" r:id="rId20"/>
    <p:sldId id="322" r:id="rId21"/>
    <p:sldId id="324" r:id="rId22"/>
    <p:sldId id="325" r:id="rId23"/>
    <p:sldId id="313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61"/>
    <a:srgbClr val="8AC19D"/>
    <a:srgbClr val="FEBF48"/>
    <a:srgbClr val="000A0C"/>
    <a:srgbClr val="A975B2"/>
    <a:srgbClr val="24C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3" autoAdjust="0"/>
    <p:restoredTop sz="94660"/>
  </p:normalViewPr>
  <p:slideViewPr>
    <p:cSldViewPr>
      <p:cViewPr>
        <p:scale>
          <a:sx n="90" d="100"/>
          <a:sy n="90" d="100"/>
        </p:scale>
        <p:origin x="-2160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-48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75A5E-7315-4966-897E-2161F0BF4DEC}" type="datetimeFigureOut">
              <a:rPr lang="pl-PL" smtClean="0"/>
              <a:t>2018-10-12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E19FE-243D-440D-A32F-A126DA055E1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79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erwszy slajd -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428" cy="685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964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 userDrawn="1"/>
        </p:nvSpPr>
        <p:spPr>
          <a:xfrm>
            <a:off x="755576" y="404664"/>
            <a:ext cx="8388424" cy="5544616"/>
          </a:xfrm>
          <a:prstGeom prst="rect">
            <a:avLst/>
          </a:prstGeom>
          <a:solidFill>
            <a:srgbClr val="005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755576" y="404664"/>
            <a:ext cx="8388424" cy="5544616"/>
          </a:xfrm>
          <a:prstGeom prst="rect">
            <a:avLst/>
          </a:prstGeom>
          <a:solidFill>
            <a:srgbClr val="005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1259632" y="1601366"/>
            <a:ext cx="7126560" cy="2043658"/>
          </a:xfrm>
        </p:spPr>
        <p:txBody>
          <a:bodyPr>
            <a:normAutofit/>
          </a:bodyPr>
          <a:lstStyle>
            <a:lvl1pPr algn="l">
              <a:defRPr lang="pl-PL" sz="3600" b="1" kern="1200" cap="all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 smtClean="0"/>
              <a:t>Projekt PO WER</a:t>
            </a:r>
            <a:br>
              <a:rPr lang="pl-PL" dirty="0" smtClean="0"/>
            </a:br>
            <a:r>
              <a:rPr lang="pl-PL" dirty="0" smtClean="0"/>
              <a:t>„Ponadnarodowa mobilność kadry edukacji szkolnej”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1299592" y="4030216"/>
            <a:ext cx="7088832" cy="982960"/>
          </a:xfrm>
        </p:spPr>
        <p:txBody>
          <a:bodyPr>
            <a:normAutofit/>
          </a:bodyPr>
          <a:lstStyle>
            <a:lvl1pPr marL="0" indent="0" algn="l">
              <a:buNone/>
              <a:defRPr lang="pl-PL" sz="1800" b="1" kern="12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Projekt współfinansowany przez Unię Europejską</a:t>
            </a:r>
          </a:p>
          <a:p>
            <a:r>
              <a:rPr lang="pl-PL" dirty="0" smtClean="0"/>
              <a:t>w ramach środków Europejskiego Funduszu Społecznego</a:t>
            </a:r>
            <a:endParaRPr lang="pl-PL" dirty="0"/>
          </a:p>
        </p:txBody>
      </p:sp>
      <p:sp>
        <p:nvSpPr>
          <p:cNvPr id="9" name="Prostokąt 8"/>
          <p:cNvSpPr/>
          <p:nvPr/>
        </p:nvSpPr>
        <p:spPr>
          <a:xfrm>
            <a:off x="0" y="0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logo_sp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88380"/>
            <a:ext cx="1656184" cy="548332"/>
          </a:xfrm>
          <a:prstGeom prst="rect">
            <a:avLst/>
          </a:prstGeom>
        </p:spPr>
      </p:pic>
      <p:sp>
        <p:nvSpPr>
          <p:cNvPr id="16" name="Prostokąt 15"/>
          <p:cNvSpPr/>
          <p:nvPr userDrawn="1"/>
        </p:nvSpPr>
        <p:spPr>
          <a:xfrm>
            <a:off x="1259632" y="5301208"/>
            <a:ext cx="5400600" cy="936104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1403350" y="5445125"/>
            <a:ext cx="5113338" cy="647700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Kliknij, aby edytować autora</a:t>
            </a:r>
            <a:endParaRPr lang="pl-PL" dirty="0"/>
          </a:p>
        </p:txBody>
      </p:sp>
      <p:sp>
        <p:nvSpPr>
          <p:cNvPr id="13" name="Prostokąt 12"/>
          <p:cNvSpPr/>
          <p:nvPr userDrawn="1"/>
        </p:nvSpPr>
        <p:spPr>
          <a:xfrm>
            <a:off x="0" y="-15477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5" name="Obraz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169" y="491017"/>
            <a:ext cx="2082639" cy="417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1196752"/>
            <a:ext cx="7848872" cy="864096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2348881"/>
            <a:ext cx="7848872" cy="3528392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9" y="494874"/>
            <a:ext cx="1358910" cy="272549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046594"/>
            <a:ext cx="4102100" cy="377639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699019" y="5975927"/>
            <a:ext cx="3152901" cy="505717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12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699019" y="6033336"/>
            <a:ext cx="3152901" cy="437868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18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power.frse.org.pl/</a:t>
            </a:r>
            <a:r>
              <a:rPr lang="pl-PL" dirty="0" err="1" smtClean="0"/>
              <a:t>ksztalcenie</a:t>
            </a:r>
            <a:r>
              <a:rPr lang="pl-PL" dirty="0" smtClean="0"/>
              <a:t>-zawodowe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djęcie i zawartość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obrazu 11"/>
          <p:cNvSpPr>
            <a:spLocks noGrp="1"/>
          </p:cNvSpPr>
          <p:nvPr>
            <p:ph type="pic" sz="quarter" idx="13"/>
          </p:nvPr>
        </p:nvSpPr>
        <p:spPr>
          <a:xfrm>
            <a:off x="-32292" y="1196753"/>
            <a:ext cx="3274322" cy="453650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45959" y="1196752"/>
            <a:ext cx="5030497" cy="914032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643838" y="2204865"/>
            <a:ext cx="5032618" cy="3528391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046594"/>
            <a:ext cx="4102100" cy="377639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9" y="494874"/>
            <a:ext cx="1358910" cy="272549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699019" y="5975927"/>
            <a:ext cx="3152901" cy="505717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11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699019" y="6033336"/>
            <a:ext cx="3152901" cy="437868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18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power.frse.org.pl/</a:t>
            </a:r>
            <a:r>
              <a:rPr lang="pl-PL" dirty="0" err="1" smtClean="0"/>
              <a:t>ksztalcenie</a:t>
            </a:r>
            <a:r>
              <a:rPr lang="pl-PL" dirty="0" smtClean="0"/>
              <a:t>-zawodowe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7630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djęcie i zawartość 1/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/>
          <p:cNvSpPr>
            <a:spLocks noGrp="1"/>
          </p:cNvSpPr>
          <p:nvPr>
            <p:ph type="pic" sz="quarter" idx="13" hasCustomPrompt="1"/>
          </p:nvPr>
        </p:nvSpPr>
        <p:spPr>
          <a:xfrm>
            <a:off x="-36512" y="1196752"/>
            <a:ext cx="4271008" cy="4536504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 smtClean="0"/>
              <a:t>Kliknij ikonę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1052736"/>
            <a:ext cx="4042792" cy="832065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076435"/>
            <a:ext cx="4041775" cy="3728829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pic>
        <p:nvPicPr>
          <p:cNvPr id="13" name="Obraz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046594"/>
            <a:ext cx="4102100" cy="377639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9" y="494874"/>
            <a:ext cx="1358910" cy="272549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699019" y="5975927"/>
            <a:ext cx="3152901" cy="505717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11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699019" y="6033336"/>
            <a:ext cx="3152901" cy="437868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18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power.frse.org.pl/</a:t>
            </a:r>
            <a:r>
              <a:rPr lang="pl-PL" dirty="0" err="1" smtClean="0"/>
              <a:t>ksztalcenie</a:t>
            </a:r>
            <a:r>
              <a:rPr lang="pl-PL" dirty="0" smtClean="0"/>
              <a:t>-zawodowe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42373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1196752"/>
            <a:ext cx="4042792" cy="786489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02397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9" name="Prostokąt 18"/>
          <p:cNvSpPr/>
          <p:nvPr userDrawn="1"/>
        </p:nvSpPr>
        <p:spPr>
          <a:xfrm>
            <a:off x="0" y="0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0" name="Symbol zastępczy zawartości 5"/>
          <p:cNvSpPr>
            <a:spLocks noGrp="1"/>
          </p:cNvSpPr>
          <p:nvPr>
            <p:ph sz="quarter" idx="10"/>
          </p:nvPr>
        </p:nvSpPr>
        <p:spPr>
          <a:xfrm>
            <a:off x="396553" y="2184460"/>
            <a:ext cx="4041775" cy="3702397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1"/>
          </p:nvPr>
        </p:nvSpPr>
        <p:spPr>
          <a:xfrm>
            <a:off x="395537" y="1196975"/>
            <a:ext cx="4032002" cy="792163"/>
          </a:xfrm>
        </p:spPr>
        <p:txBody>
          <a:bodyPr anchor="ctr">
            <a:noAutofit/>
          </a:bodyPr>
          <a:lstStyle>
            <a:lvl1pPr marL="0" indent="0">
              <a:buNone/>
              <a:defRPr lang="pl-PL" sz="2000" b="1" kern="1200" cap="all" baseline="0" dirty="0" smtClean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2000" b="1" kern="1200" cap="all" dirty="0" smtClean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2000" b="1" kern="1200" cap="all" dirty="0">
                <a:solidFill>
                  <a:srgbClr val="24C4F0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Kliknij, aby edytować styl</a:t>
            </a:r>
            <a:endParaRPr lang="pl-PL" dirty="0"/>
          </a:p>
        </p:txBody>
      </p:sp>
      <p:pic>
        <p:nvPicPr>
          <p:cNvPr id="16" name="Obraz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046594"/>
            <a:ext cx="4102100" cy="377639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9" y="494874"/>
            <a:ext cx="1358910" cy="272549"/>
          </a:xfrm>
          <a:prstGeom prst="rect">
            <a:avLst/>
          </a:prstGeom>
        </p:spPr>
      </p:pic>
      <p:sp>
        <p:nvSpPr>
          <p:cNvPr id="12" name="Prostokąt 11"/>
          <p:cNvSpPr/>
          <p:nvPr userDrawn="1"/>
        </p:nvSpPr>
        <p:spPr>
          <a:xfrm>
            <a:off x="699019" y="5975927"/>
            <a:ext cx="3152901" cy="505717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13" name="Symbol zastępczy tekstu 13"/>
          <p:cNvSpPr>
            <a:spLocks noGrp="1"/>
          </p:cNvSpPr>
          <p:nvPr>
            <p:ph type="body" sz="quarter" idx="12" hasCustomPrompt="1"/>
          </p:nvPr>
        </p:nvSpPr>
        <p:spPr>
          <a:xfrm>
            <a:off x="699019" y="6033336"/>
            <a:ext cx="3152901" cy="437868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18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power.frse.org.pl/</a:t>
            </a:r>
            <a:r>
              <a:rPr lang="pl-PL" dirty="0" err="1" smtClean="0"/>
              <a:t>ksztalcenie</a:t>
            </a:r>
            <a:r>
              <a:rPr lang="pl-PL" dirty="0" smtClean="0"/>
              <a:t>-zawodowe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019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046594"/>
            <a:ext cx="4102100" cy="37763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9" y="494874"/>
            <a:ext cx="1358910" cy="272549"/>
          </a:xfrm>
          <a:prstGeom prst="rect">
            <a:avLst/>
          </a:prstGeom>
        </p:spPr>
      </p:pic>
      <p:sp>
        <p:nvSpPr>
          <p:cNvPr id="7" name="Prostokąt 6"/>
          <p:cNvSpPr/>
          <p:nvPr userDrawn="1"/>
        </p:nvSpPr>
        <p:spPr>
          <a:xfrm>
            <a:off x="699019" y="5975927"/>
            <a:ext cx="3152901" cy="505717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8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699019" y="6033336"/>
            <a:ext cx="3152901" cy="437868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18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power.frse.org.pl/</a:t>
            </a:r>
            <a:r>
              <a:rPr lang="pl-PL" dirty="0" err="1" smtClean="0"/>
              <a:t>ksztalcenie</a:t>
            </a:r>
            <a:r>
              <a:rPr lang="pl-PL" dirty="0" smtClean="0"/>
              <a:t>-zawodowe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e i zawartość 1/3 (nie używa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obrazu 11"/>
          <p:cNvSpPr>
            <a:spLocks noGrp="1"/>
          </p:cNvSpPr>
          <p:nvPr>
            <p:ph type="pic" sz="quarter" idx="13"/>
          </p:nvPr>
        </p:nvSpPr>
        <p:spPr>
          <a:xfrm>
            <a:off x="-32292" y="908720"/>
            <a:ext cx="3274322" cy="5067207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 smtClean="0"/>
              <a:t>Kliknij ikonę,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45959" y="1196752"/>
            <a:ext cx="5030497" cy="914032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3643838" y="2204865"/>
            <a:ext cx="5032618" cy="3770847"/>
          </a:xfrm>
        </p:spPr>
        <p:txBody>
          <a:bodyPr>
            <a:normAutofit/>
          </a:bodyPr>
          <a:lstStyle>
            <a:lvl1pPr marL="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indent="0">
              <a:buNone/>
              <a:defRPr lang="pl-PL" sz="1600" kern="1200" dirty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/>
          </a:p>
        </p:txBody>
      </p:sp>
      <p:pic>
        <p:nvPicPr>
          <p:cNvPr id="17" name="Obraz 16" descr="logo_sp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1368152" cy="452970"/>
          </a:xfrm>
          <a:prstGeom prst="rect">
            <a:avLst/>
          </a:prstGeom>
        </p:spPr>
      </p:pic>
      <p:sp>
        <p:nvSpPr>
          <p:cNvPr id="10" name="Prostokąt 9"/>
          <p:cNvSpPr/>
          <p:nvPr userDrawn="1"/>
        </p:nvSpPr>
        <p:spPr>
          <a:xfrm>
            <a:off x="0" y="0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600"/>
          </a:p>
        </p:txBody>
      </p:sp>
      <p:pic>
        <p:nvPicPr>
          <p:cNvPr id="18" name="Obraz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046594"/>
            <a:ext cx="4102100" cy="377639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9" y="494874"/>
            <a:ext cx="1358910" cy="272549"/>
          </a:xfrm>
          <a:prstGeom prst="rect">
            <a:avLst/>
          </a:prstGeom>
        </p:spPr>
      </p:pic>
      <p:sp>
        <p:nvSpPr>
          <p:cNvPr id="14" name="Prostokąt 13"/>
          <p:cNvSpPr/>
          <p:nvPr userDrawn="1"/>
        </p:nvSpPr>
        <p:spPr>
          <a:xfrm>
            <a:off x="699019" y="5975927"/>
            <a:ext cx="3152901" cy="505717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15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699019" y="6033336"/>
            <a:ext cx="3152901" cy="437868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18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power.frse.org.pl/</a:t>
            </a:r>
            <a:r>
              <a:rPr lang="pl-PL" dirty="0" err="1" smtClean="0"/>
              <a:t>ksztalcenie</a:t>
            </a:r>
            <a:r>
              <a:rPr lang="pl-PL" dirty="0" smtClean="0"/>
              <a:t>-zawodowe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ęcie i zawartość 1/2 (nie używać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/>
          <p:cNvSpPr>
            <a:spLocks noGrp="1"/>
          </p:cNvSpPr>
          <p:nvPr>
            <p:ph type="pic" sz="quarter" idx="13" hasCustomPrompt="1"/>
          </p:nvPr>
        </p:nvSpPr>
        <p:spPr>
          <a:xfrm>
            <a:off x="-36512" y="908719"/>
            <a:ext cx="4271008" cy="4968553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 dirty="0" smtClean="0"/>
              <a:t>Kliknij ikonę aby dodać obraz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44008" y="1196752"/>
            <a:ext cx="4042792" cy="786489"/>
          </a:xfrm>
        </p:spPr>
        <p:txBody>
          <a:bodyPr>
            <a:normAutofit/>
          </a:bodyPr>
          <a:lstStyle>
            <a:lvl1pPr algn="l">
              <a:defRPr lang="pl-PL" sz="2000" b="1" kern="1200" cap="all" dirty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800837"/>
          </a:xfrm>
        </p:spPr>
        <p:txBody>
          <a:bodyPr/>
          <a:lstStyle>
            <a:lvl1pPr marL="0" indent="0">
              <a:buNone/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1600" kern="1200" dirty="0" smtClean="0">
                <a:solidFill>
                  <a:srgbClr val="005061"/>
                </a:solidFill>
                <a:latin typeface="Trebuchet M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19" name="Prostokąt 18"/>
          <p:cNvSpPr/>
          <p:nvPr userDrawn="1"/>
        </p:nvSpPr>
        <p:spPr>
          <a:xfrm>
            <a:off x="0" y="0"/>
            <a:ext cx="2987824" cy="1268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4" name="Obraz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046594"/>
            <a:ext cx="4102100" cy="377639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89" y="494874"/>
            <a:ext cx="1358910" cy="272549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699019" y="5975927"/>
            <a:ext cx="3152901" cy="505717"/>
          </a:xfrm>
          <a:prstGeom prst="rect">
            <a:avLst/>
          </a:prstGeom>
          <a:solidFill>
            <a:srgbClr val="8AC1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rgbClr val="FEBF48"/>
              </a:solidFill>
            </a:endParaRPr>
          </a:p>
        </p:txBody>
      </p:sp>
      <p:sp>
        <p:nvSpPr>
          <p:cNvPr id="12" name="Symbol zastępczy tekstu 13"/>
          <p:cNvSpPr>
            <a:spLocks noGrp="1"/>
          </p:cNvSpPr>
          <p:nvPr>
            <p:ph type="body" sz="quarter" idx="10" hasCustomPrompt="1"/>
          </p:nvPr>
        </p:nvSpPr>
        <p:spPr>
          <a:xfrm>
            <a:off x="699019" y="6033336"/>
            <a:ext cx="3152901" cy="437868"/>
          </a:xfrm>
        </p:spPr>
        <p:txBody>
          <a:bodyPr anchor="ctr">
            <a:noAutofit/>
          </a:bodyPr>
          <a:lstStyle>
            <a:lvl1pPr marL="0" indent="0" algn="ctr">
              <a:lnSpc>
                <a:spcPct val="250000"/>
              </a:lnSpc>
              <a:buNone/>
              <a:defRPr lang="pl-PL" sz="18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  <a:lvl2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2pPr>
            <a:lvl3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3pPr>
            <a:lvl4pPr>
              <a:defRPr lang="pl-PL" sz="3600" b="1" kern="1200" baseline="30000" dirty="0" smtClean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4pPr>
            <a:lvl5pPr>
              <a:defRPr lang="pl-PL" sz="3600" b="1" kern="1200" baseline="30000" dirty="0"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l-PL" dirty="0" smtClean="0"/>
              <a:t>power.frse.org.pl/</a:t>
            </a:r>
            <a:r>
              <a:rPr lang="pl-PL" dirty="0" err="1" smtClean="0"/>
              <a:t>ksztalcenie</a:t>
            </a:r>
            <a:r>
              <a:rPr lang="pl-PL" dirty="0" smtClean="0"/>
              <a:t>-zawodowe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A5CC2-E3E7-413F-B0B6-13B9E6D1DB68}" type="datetimeFigureOut">
              <a:rPr lang="pl-PL" smtClean="0"/>
              <a:pPr/>
              <a:t>2018-10-12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D2A60-5688-4C03-9C6D-4B63185E7A2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9" r:id="rId4"/>
    <p:sldLayoutId id="2147483670" r:id="rId5"/>
    <p:sldLayoutId id="2147483668" r:id="rId6"/>
    <p:sldLayoutId id="2147483667" r:id="rId7"/>
    <p:sldLayoutId id="2147483664" r:id="rId8"/>
    <p:sldLayoutId id="2147483665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plus.org.pl/upowszechnianie/platforma/" TargetMode="External"/><Relationship Id="rId2" Type="http://schemas.openxmlformats.org/officeDocument/2006/relationships/hyperlink" Target="http://ec.europa.eu/programmes/erasmus-plus/projects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hyperlink" Target="mailto:upowszechnianie@erasmusplus.org.pl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17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Realizacja staży i szkoleń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u="sng" dirty="0">
                <a:latin typeface="Calibri" panose="020F0502020204030204" pitchFamily="34" charset="0"/>
              </a:rPr>
              <a:t>Mobilności </a:t>
            </a:r>
            <a:r>
              <a:rPr lang="pl-PL" sz="1800" b="1" u="sng" dirty="0" smtClean="0">
                <a:latin typeface="Calibri" panose="020F0502020204030204" pitchFamily="34" charset="0"/>
              </a:rPr>
              <a:t>uczniów i absolwentów:</a:t>
            </a:r>
            <a:endParaRPr lang="pl-PL" sz="1800" u="sng" dirty="0">
              <a:latin typeface="Calibri" panose="020F0502020204030204" pitchFamily="34" charset="0"/>
            </a:endParaRPr>
          </a:p>
          <a:p>
            <a:pPr marL="285750" indent="-1936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nowe kategorie wsparcia: </a:t>
            </a:r>
            <a:r>
              <a:rPr lang="pl-PL" b="1" dirty="0">
                <a:solidFill>
                  <a:schemeClr val="accent1"/>
                </a:solidFill>
                <a:latin typeface="Calibri" panose="020F0502020204030204" pitchFamily="34" charset="0"/>
              </a:rPr>
              <a:t>VET-SHORT</a:t>
            </a:r>
            <a:r>
              <a:rPr lang="pl-PL" dirty="0">
                <a:solidFill>
                  <a:schemeClr val="accent1"/>
                </a:solidFill>
                <a:latin typeface="Calibri" panose="020F0502020204030204" pitchFamily="34" charset="0"/>
              </a:rPr>
              <a:t> i </a:t>
            </a:r>
            <a:r>
              <a:rPr lang="pl-PL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VET-LONG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latin typeface="Calibri" panose="020F0502020204030204" pitchFamily="34" charset="0"/>
              </a:rPr>
              <a:t>VET-SHORT</a:t>
            </a:r>
            <a:r>
              <a:rPr lang="pl-PL" sz="1800" b="1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- krótkoterminowe mobilności osób uczących się w podmiotach będących organizatorami kształcenia i szkolenia zawodowego lub w przedsiębiorstwach mogą trwać od 2 tygodni do mniej niż 3 miesięcy, z wyłączeniem czasu na </a:t>
            </a:r>
            <a:r>
              <a:rPr lang="pl-PL" dirty="0" smtClean="0">
                <a:latin typeface="Calibri" panose="020F0502020204030204" pitchFamily="34" charset="0"/>
              </a:rPr>
              <a:t>podróż</a:t>
            </a:r>
            <a:endParaRPr lang="pl-PL" dirty="0">
              <a:latin typeface="Calibri" panose="020F0502020204030204" pitchFamily="34" charset="0"/>
            </a:endParaRPr>
          </a:p>
          <a:p>
            <a:r>
              <a:rPr lang="pl-PL" b="1" dirty="0" smtClean="0">
                <a:latin typeface="Calibri" panose="020F0502020204030204" pitchFamily="34" charset="0"/>
              </a:rPr>
              <a:t>VET-LONG </a:t>
            </a:r>
            <a:r>
              <a:rPr lang="pl-PL" dirty="0">
                <a:latin typeface="Calibri" panose="020F0502020204030204" pitchFamily="34" charset="0"/>
              </a:rPr>
              <a:t>- </a:t>
            </a:r>
            <a:r>
              <a:rPr lang="pl-PL" dirty="0" smtClean="0">
                <a:latin typeface="Calibri" panose="020F0502020204030204" pitchFamily="34" charset="0"/>
              </a:rPr>
              <a:t>długoterminowe </a:t>
            </a:r>
            <a:r>
              <a:rPr lang="pl-PL" dirty="0">
                <a:latin typeface="Calibri" panose="020F0502020204030204" pitchFamily="34" charset="0"/>
              </a:rPr>
              <a:t>mobilności osób uczących się. Mogą trwać od 3 do 12 miesięcy, z wyłączeniem czasu na podróż. musi mieć wyraźny komponent uczenia się opartego na pracy –zwykle w formie praktyki zawodowej w przedsiębiorstwie</a:t>
            </a:r>
          </a:p>
          <a:p>
            <a:endParaRPr lang="pl-PL" sz="1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b="1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65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Realizacja staży i szkoleń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u="sng" dirty="0">
                <a:latin typeface="Calibri" panose="020F0502020204030204" pitchFamily="34" charset="0"/>
              </a:rPr>
              <a:t>Mobilności </a:t>
            </a:r>
            <a:r>
              <a:rPr lang="pl-PL" sz="1800" b="1" u="sng" dirty="0" smtClean="0">
                <a:latin typeface="Calibri" panose="020F0502020204030204" pitchFamily="34" charset="0"/>
              </a:rPr>
              <a:t>uczniów i absolwentów:</a:t>
            </a:r>
            <a:endParaRPr lang="pl-PL" sz="1800" u="sng" dirty="0">
              <a:latin typeface="Calibri" panose="020F0502020204030204" pitchFamily="34" charset="0"/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realizowane w podmiotach będących </a:t>
            </a:r>
            <a:r>
              <a:rPr lang="pl-PL" b="1" dirty="0">
                <a:latin typeface="Calibri" panose="020F0502020204030204" pitchFamily="34" charset="0"/>
              </a:rPr>
              <a:t>organizatorami kształcenia i szkolenia zawodowego lub w przedsiębiorstwach </a:t>
            </a:r>
            <a:endParaRPr lang="pl-PL" b="1" dirty="0" smtClean="0">
              <a:latin typeface="Calibri" panose="020F0502020204030204" pitchFamily="34" charset="0"/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program merytoryczny </a:t>
            </a:r>
            <a:r>
              <a:rPr lang="pl-PL" dirty="0">
                <a:latin typeface="Calibri" panose="020F0502020204030204" pitchFamily="34" charset="0"/>
              </a:rPr>
              <a:t>- 5 dni w tygodniu, od 6 do 8 godzin dziennie - do godzin stażu nie wliczają się zajęcia językowe, program </a:t>
            </a:r>
            <a:r>
              <a:rPr lang="pl-PL" dirty="0" smtClean="0">
                <a:latin typeface="Calibri" panose="020F0502020204030204" pitchFamily="34" charset="0"/>
              </a:rPr>
              <a:t>kulturowy itp.</a:t>
            </a:r>
            <a:endParaRPr lang="pl-PL" dirty="0">
              <a:latin typeface="Calibri" panose="020F0502020204030204" pitchFamily="34" charset="0"/>
            </a:endParaRPr>
          </a:p>
          <a:p>
            <a:pPr marL="285750" indent="-193675"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staż </a:t>
            </a:r>
            <a:r>
              <a:rPr lang="pl-PL" dirty="0">
                <a:latin typeface="Calibri" panose="020F0502020204030204" pitchFamily="34" charset="0"/>
              </a:rPr>
              <a:t>musi trwać minimum </a:t>
            </a:r>
            <a:r>
              <a:rPr lang="pl-PL" b="1" dirty="0">
                <a:latin typeface="Calibri" panose="020F0502020204030204" pitchFamily="34" charset="0"/>
              </a:rPr>
              <a:t>2 tygodnie, czyli 10 dni </a:t>
            </a:r>
            <a:r>
              <a:rPr lang="pl-PL" b="1" dirty="0" smtClean="0">
                <a:latin typeface="Calibri" panose="020F0502020204030204" pitchFamily="34" charset="0"/>
              </a:rPr>
              <a:t>roboczych </a:t>
            </a:r>
            <a:r>
              <a:rPr lang="pl-PL" dirty="0" smtClean="0">
                <a:latin typeface="Calibri" panose="020F0502020204030204" pitchFamily="34" charset="0"/>
              </a:rPr>
              <a:t>(</a:t>
            </a:r>
            <a:r>
              <a:rPr lang="pl-PL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warunek kwalifikowalności</a:t>
            </a:r>
            <a:r>
              <a:rPr lang="pl-PL" dirty="0" smtClean="0">
                <a:latin typeface="Calibri" panose="020F0502020204030204" pitchFamily="34" charset="0"/>
              </a:rPr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b="1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endParaRPr lang="pl-PL" sz="1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b="1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Prostokąt zaokrąglony 4"/>
          <p:cNvSpPr/>
          <p:nvPr/>
        </p:nvSpPr>
        <p:spPr>
          <a:xfrm>
            <a:off x="1763688" y="3717032"/>
            <a:ext cx="5616624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907704" y="3892696"/>
            <a:ext cx="5256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>
                <a:latin typeface="Calibri" panose="020F0502020204030204" pitchFamily="34" charset="0"/>
              </a:rPr>
              <a:t>dwutygodniowa </a:t>
            </a:r>
            <a:r>
              <a:rPr lang="pl-PL" sz="1600" dirty="0" smtClean="0">
                <a:latin typeface="Calibri" panose="020F0502020204030204" pitchFamily="34" charset="0"/>
              </a:rPr>
              <a:t>mobilność = </a:t>
            </a:r>
            <a:r>
              <a:rPr lang="pl-PL" sz="1600" dirty="0">
                <a:latin typeface="Calibri" panose="020F0502020204030204" pitchFamily="34" charset="0"/>
              </a:rPr>
              <a:t>1 dzień na podróż + 5 dni zajęć + 2 dni wolnego + 5 dni zajęć + 1 dzień na podróż (14 dni</a:t>
            </a:r>
            <a:r>
              <a:rPr lang="pl-PL" sz="1600" dirty="0" smtClean="0">
                <a:latin typeface="Calibri" panose="020F0502020204030204" pitchFamily="34" charset="0"/>
              </a:rPr>
              <a:t>)</a:t>
            </a:r>
            <a:endParaRPr lang="pl-PL" sz="1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48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Wizyta przygotowawcza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u="sng" dirty="0">
                <a:latin typeface="Calibri" panose="020F0502020204030204" pitchFamily="34" charset="0"/>
              </a:rPr>
              <a:t>Wizyta przygotowawcza w instytucji partnerskiej:</a:t>
            </a:r>
            <a:endParaRPr lang="pl-PL" sz="1800" u="sng" dirty="0">
              <a:latin typeface="Calibri" panose="020F0502020204030204" pitchFamily="34" charset="0"/>
            </a:endParaRP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może trwać max. 3 dni robocze, z wyłączeniem czasu podróży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może </a:t>
            </a:r>
            <a:r>
              <a:rPr lang="pl-PL" dirty="0">
                <a:latin typeface="Calibri" panose="020F0502020204030204" pitchFamily="34" charset="0"/>
              </a:rPr>
              <a:t>w niej wziąć udział jedna </a:t>
            </a:r>
            <a:r>
              <a:rPr lang="pl-PL" dirty="0" smtClean="0">
                <a:latin typeface="Calibri" panose="020F0502020204030204" pitchFamily="34" charset="0"/>
              </a:rPr>
              <a:t>osoba</a:t>
            </a:r>
            <a:endParaRPr lang="pl-PL" b="1" dirty="0" smtClean="0">
              <a:latin typeface="Calibri" panose="020F0502020204030204" pitchFamily="34" charset="0"/>
            </a:endParaRP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możliwa </a:t>
            </a:r>
            <a:r>
              <a:rPr lang="pl-PL" b="1" dirty="0" smtClean="0">
                <a:latin typeface="Calibri" panose="020F0502020204030204" pitchFamily="34" charset="0"/>
              </a:rPr>
              <a:t>jedynie w </a:t>
            </a:r>
            <a:r>
              <a:rPr lang="pl-PL" b="1" dirty="0">
                <a:latin typeface="Calibri" panose="020F0502020204030204" pitchFamily="34" charset="0"/>
              </a:rPr>
              <a:t>przypadku realizacji długoterminowych mobilności (VET-LONG)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zapotrzebowanie </a:t>
            </a:r>
            <a:r>
              <a:rPr lang="pl-PL" dirty="0">
                <a:latin typeface="Calibri" panose="020F0502020204030204" pitchFamily="34" charset="0"/>
              </a:rPr>
              <a:t>na tego rodzaju wsparcie powinno być uwzględnione już we wniosku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o dofinansowanie</a:t>
            </a:r>
            <a:endParaRPr lang="pl-PL" dirty="0">
              <a:latin typeface="Calibri" panose="020F0502020204030204" pitchFamily="34" charset="0"/>
            </a:endParaRPr>
          </a:p>
          <a:p>
            <a:endParaRPr lang="pl-PL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latin typeface="Calibri" panose="020F0502020204030204" pitchFamily="34" charset="0"/>
              </a:rPr>
              <a:t>VET-PADV </a:t>
            </a:r>
            <a:r>
              <a:rPr lang="pl-PL" b="1" dirty="0">
                <a:latin typeface="Calibri" panose="020F0502020204030204" pitchFamily="34" charset="0"/>
              </a:rPr>
              <a:t>- </a:t>
            </a:r>
            <a:r>
              <a:rPr lang="pl-PL" dirty="0" smtClean="0">
                <a:latin typeface="Calibri" panose="020F0502020204030204" pitchFamily="34" charset="0"/>
              </a:rPr>
              <a:t>celem </a:t>
            </a:r>
            <a:r>
              <a:rPr lang="pl-PL" dirty="0">
                <a:latin typeface="Calibri" panose="020F0502020204030204" pitchFamily="34" charset="0"/>
              </a:rPr>
              <a:t>wizyt przygotowawczych jest zapewnienie </a:t>
            </a:r>
            <a:r>
              <a:rPr lang="pl-PL" dirty="0" smtClean="0">
                <a:latin typeface="Calibri" panose="020F0502020204030204" pitchFamily="34" charset="0"/>
              </a:rPr>
              <a:t>wysokiej jakości </a:t>
            </a:r>
            <a:r>
              <a:rPr lang="pl-PL" dirty="0">
                <a:latin typeface="Calibri" panose="020F0502020204030204" pitchFamily="34" charset="0"/>
              </a:rPr>
              <a:t>działań </a:t>
            </a:r>
            <a:r>
              <a:rPr lang="pl-PL" dirty="0" smtClean="0">
                <a:latin typeface="Calibri" panose="020F0502020204030204" pitchFamily="34" charset="0"/>
              </a:rPr>
              <a:t>przez </a:t>
            </a:r>
            <a:r>
              <a:rPr lang="pl-PL" dirty="0">
                <a:latin typeface="Calibri" panose="020F0502020204030204" pitchFamily="34" charset="0"/>
              </a:rPr>
              <a:t>ułatwienie i przygotowanie ustaleń </a:t>
            </a:r>
            <a:r>
              <a:rPr lang="pl-PL" dirty="0" smtClean="0">
                <a:latin typeface="Calibri" panose="020F0502020204030204" pitchFamily="34" charset="0"/>
              </a:rPr>
              <a:t>administracyjnych</a:t>
            </a:r>
            <a:r>
              <a:rPr lang="pl-PL" dirty="0">
                <a:latin typeface="Calibri" panose="020F0502020204030204" pitchFamily="34" charset="0"/>
              </a:rPr>
              <a:t>, budowanie zaufania </a:t>
            </a:r>
            <a:r>
              <a:rPr lang="pl-PL" dirty="0" smtClean="0">
                <a:latin typeface="Calibri" panose="020F0502020204030204" pitchFamily="34" charset="0"/>
              </a:rPr>
              <a:t>i zrozumienia oraz  </a:t>
            </a:r>
            <a:r>
              <a:rPr lang="pl-PL" dirty="0">
                <a:latin typeface="Calibri" panose="020F0502020204030204" pitchFamily="34" charset="0"/>
              </a:rPr>
              <a:t>tworzenie  solidnych  partnerstw  między  </a:t>
            </a:r>
            <a:r>
              <a:rPr lang="pl-PL" dirty="0" smtClean="0">
                <a:latin typeface="Calibri" panose="020F0502020204030204" pitchFamily="34" charset="0"/>
              </a:rPr>
              <a:t>uczestniczącymi  organizacjami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b="1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1802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Realizacja staży i szkoleń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u="sng" dirty="0">
                <a:latin typeface="Calibri" panose="020F0502020204030204" pitchFamily="34" charset="0"/>
              </a:rPr>
              <a:t>Mobilności </a:t>
            </a:r>
            <a:r>
              <a:rPr lang="pl-PL" sz="1800" b="1" u="sng" dirty="0" smtClean="0">
                <a:latin typeface="Calibri" panose="020F0502020204030204" pitchFamily="34" charset="0"/>
              </a:rPr>
              <a:t>kadry kształcenia i szkolenia zawodowego:</a:t>
            </a:r>
            <a:endParaRPr lang="pl-PL" sz="1800" u="sng" dirty="0">
              <a:latin typeface="Calibri" panose="020F0502020204030204" pitchFamily="34" charset="0"/>
            </a:endParaRP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może trwać od 2 dni do 2 miesięcy, z wyłączeniem czasu podróży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działanie musi trwać </a:t>
            </a:r>
            <a:r>
              <a:rPr lang="pl-PL" b="1" dirty="0">
                <a:latin typeface="Calibri" panose="020F0502020204030204" pitchFamily="34" charset="0"/>
              </a:rPr>
              <a:t>co najmniej dwa następujące po sobie </a:t>
            </a:r>
            <a:r>
              <a:rPr lang="pl-PL" b="1" dirty="0" smtClean="0">
                <a:latin typeface="Calibri" panose="020F0502020204030204" pitchFamily="34" charset="0"/>
              </a:rPr>
              <a:t>dni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program merytoryczny </a:t>
            </a:r>
            <a:r>
              <a:rPr lang="pl-PL" dirty="0">
                <a:latin typeface="Calibri" panose="020F0502020204030204" pitchFamily="34" charset="0"/>
              </a:rPr>
              <a:t>- </a:t>
            </a:r>
            <a:r>
              <a:rPr lang="pl-PL" dirty="0" smtClean="0">
                <a:latin typeface="Calibri" panose="020F0502020204030204" pitchFamily="34" charset="0"/>
              </a:rPr>
              <a:t>od </a:t>
            </a:r>
            <a:r>
              <a:rPr lang="pl-PL" dirty="0">
                <a:latin typeface="Calibri" panose="020F0502020204030204" pitchFamily="34" charset="0"/>
              </a:rPr>
              <a:t>6 do 8 godzin </a:t>
            </a:r>
            <a:r>
              <a:rPr lang="pl-PL" dirty="0" smtClean="0">
                <a:latin typeface="Calibri" panose="020F0502020204030204" pitchFamily="34" charset="0"/>
              </a:rPr>
              <a:t>dziennie. Do </a:t>
            </a:r>
            <a:r>
              <a:rPr lang="pl-PL" dirty="0">
                <a:latin typeface="Calibri" panose="020F0502020204030204" pitchFamily="34" charset="0"/>
              </a:rPr>
              <a:t>godzin stażu nie wliczają się zajęcia językowe, program </a:t>
            </a:r>
            <a:r>
              <a:rPr lang="pl-PL" dirty="0" smtClean="0">
                <a:latin typeface="Calibri" panose="020F0502020204030204" pitchFamily="34" charset="0"/>
              </a:rPr>
              <a:t>kulturowy, </a:t>
            </a:r>
            <a:r>
              <a:rPr lang="pl-PL" dirty="0">
                <a:latin typeface="Calibri" panose="020F0502020204030204" pitchFamily="34" charset="0"/>
              </a:rPr>
              <a:t>itp.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pl-PL" b="1" dirty="0">
                <a:latin typeface="Calibri" panose="020F0502020204030204" pitchFamily="34" charset="0"/>
              </a:rPr>
              <a:t>VET-TAA</a:t>
            </a:r>
            <a:r>
              <a:rPr lang="pl-PL" dirty="0">
                <a:latin typeface="Calibri" panose="020F0502020204030204" pitchFamily="34" charset="0"/>
              </a:rPr>
              <a:t> - Prowadzenie zajęć dydaktycznych/szkoleń w zagranicznej organizacji</a:t>
            </a:r>
          </a:p>
          <a:p>
            <a:r>
              <a:rPr lang="pl-PL" b="1" dirty="0" smtClean="0">
                <a:latin typeface="Calibri" panose="020F0502020204030204" pitchFamily="34" charset="0"/>
              </a:rPr>
              <a:t>VET-STA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- Szkolenie kadry/</a:t>
            </a:r>
            <a:r>
              <a:rPr lang="pl-PL" dirty="0" err="1">
                <a:latin typeface="Calibri" panose="020F0502020204030204" pitchFamily="34" charset="0"/>
              </a:rPr>
              <a:t>job</a:t>
            </a:r>
            <a:r>
              <a:rPr lang="pl-PL" dirty="0">
                <a:latin typeface="Calibri" panose="020F0502020204030204" pitchFamily="34" charset="0"/>
              </a:rPr>
              <a:t> </a:t>
            </a:r>
            <a:r>
              <a:rPr lang="pl-PL" dirty="0" err="1" smtClean="0">
                <a:latin typeface="Calibri" panose="020F0502020204030204" pitchFamily="34" charset="0"/>
              </a:rPr>
              <a:t>shadowing</a:t>
            </a:r>
            <a:r>
              <a:rPr lang="pl-PL" dirty="0" smtClean="0">
                <a:latin typeface="Calibri" panose="020F0502020204030204" pitchFamily="34" charset="0"/>
              </a:rPr>
              <a:t>. Może przybrać formę praktyk zawodowych, szkoleń </a:t>
            </a:r>
            <a:r>
              <a:rPr lang="pl-PL" dirty="0">
                <a:latin typeface="Calibri" panose="020F0502020204030204" pitchFamily="34" charset="0"/>
              </a:rPr>
              <a:t>typu </a:t>
            </a:r>
            <a:r>
              <a:rPr lang="pl-PL" dirty="0" err="1" smtClean="0">
                <a:latin typeface="Calibri" panose="020F0502020204030204" pitchFamily="34" charset="0"/>
              </a:rPr>
              <a:t>job-shadowing</a:t>
            </a:r>
            <a:r>
              <a:rPr lang="pl-PL" dirty="0" smtClean="0">
                <a:latin typeface="Calibri" panose="020F0502020204030204" pitchFamily="34" charset="0"/>
              </a:rPr>
              <a:t> lub </a:t>
            </a:r>
            <a:r>
              <a:rPr lang="pl-PL" dirty="0">
                <a:latin typeface="Calibri" panose="020F0502020204030204" pitchFamily="34" charset="0"/>
              </a:rPr>
              <a:t>innego rodzaju </a:t>
            </a:r>
            <a:r>
              <a:rPr lang="pl-PL" dirty="0" smtClean="0">
                <a:latin typeface="Calibri" panose="020F0502020204030204" pitchFamily="34" charset="0"/>
              </a:rPr>
              <a:t>szkolenia praktycznego za granicą w przedsiębiorstwie lub innym podmiocie będącym organizatorem kształcenia </a:t>
            </a:r>
            <a:r>
              <a:rPr lang="pl-PL" dirty="0">
                <a:latin typeface="Calibri" panose="020F0502020204030204" pitchFamily="34" charset="0"/>
              </a:rPr>
              <a:t>lub szkolenia </a:t>
            </a:r>
            <a:r>
              <a:rPr lang="pl-PL" dirty="0" smtClean="0">
                <a:latin typeface="Calibri" panose="020F0502020204030204" pitchFamily="34" charset="0"/>
              </a:rPr>
              <a:t>zawodowego</a:t>
            </a:r>
          </a:p>
          <a:p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sz="1400" b="1" dirty="0" smtClean="0">
                <a:latin typeface="Calibri" panose="020F0502020204030204" pitchFamily="34" charset="0"/>
              </a:rPr>
              <a:t>*Job-</a:t>
            </a:r>
            <a:r>
              <a:rPr lang="pl-PL" sz="1400" b="1" dirty="0" err="1" smtClean="0">
                <a:latin typeface="Calibri" panose="020F0502020204030204" pitchFamily="34" charset="0"/>
              </a:rPr>
              <a:t>shadowing</a:t>
            </a:r>
            <a:r>
              <a:rPr lang="pl-PL" sz="1400" b="1" dirty="0" smtClean="0">
                <a:latin typeface="Calibri" panose="020F0502020204030204" pitchFamily="34" charset="0"/>
              </a:rPr>
              <a:t> </a:t>
            </a:r>
            <a:r>
              <a:rPr lang="pl-PL" sz="1400" dirty="0">
                <a:latin typeface="Calibri" panose="020F0502020204030204" pitchFamily="34" charset="0"/>
              </a:rPr>
              <a:t>- forma pobierania nauki i zbierania doświadczenia w zawodzie, polegająca na towarzyszeniu przez cały dzień roboczy prowadzącemu go pracownikowi</a:t>
            </a:r>
          </a:p>
          <a:p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b="1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79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opiekunowie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Profil opiekuna: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znajomość języka obcego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zalecamy, aby opiekunem był nauczyciel przedmiotów zawodowych</a:t>
            </a:r>
          </a:p>
          <a:p>
            <a:pPr marL="285750" indent="-193675">
              <a:spcBef>
                <a:spcPts val="25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powinien być zaangażowany we wszystkie etapy realizacji projektu </a:t>
            </a:r>
          </a:p>
          <a:p>
            <a:pPr>
              <a:spcBef>
                <a:spcPts val="250"/>
              </a:spcBef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Rola opiekuna praktyki zagranicznej: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monitorowanie miejsc pracy i przebiegu staży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monitorowanie warunków organizacyjnych (zakwaterowanie i wyżywienie)</a:t>
            </a:r>
            <a:endParaRPr lang="pl-PL" dirty="0">
              <a:latin typeface="Calibri" panose="020F0502020204030204" pitchFamily="34" charset="0"/>
            </a:endParaRP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wsparcie merytoryczne i językowe dla uczniów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stała opieka nad uczniami, prowadzenie rozmów i spotkań dot. stażu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bieżąca kontrola dzienniczków praktyk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ocena efektów uczenia się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organizacja czasu wolnego – programu kulturowego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utrzymywanie kontaktu z dyrekcją, rodzicami, komunikacja związana z bieżącym przekazywaniem informacji na temat realizacji stażu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b="1" dirty="0" smtClean="0">
              <a:latin typeface="Calibri" panose="020F0502020204030204" pitchFamily="34" charset="0"/>
            </a:endParaRPr>
          </a:p>
          <a:p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7675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Certyfikacja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Dokumenty obowiązkowe:</a:t>
            </a:r>
          </a:p>
          <a:p>
            <a:pPr marL="266700" indent="-266700">
              <a:buFont typeface="+mj-lt"/>
              <a:buAutoNum type="romanUcPeriod"/>
            </a:pPr>
            <a:r>
              <a:rPr lang="pl-PL" b="1" u="sng" dirty="0" smtClean="0">
                <a:latin typeface="Calibri" panose="020F0502020204030204" pitchFamily="34" charset="0"/>
              </a:rPr>
              <a:t>Certyfikat</a:t>
            </a:r>
            <a:r>
              <a:rPr lang="pl-PL" dirty="0" smtClean="0">
                <a:latin typeface="Calibri" panose="020F0502020204030204" pitchFamily="34" charset="0"/>
              </a:rPr>
              <a:t> potwierdzający udział w projekcie:</a:t>
            </a:r>
          </a:p>
          <a:p>
            <a:pPr marL="450850" lvl="1" indent="-1841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d</a:t>
            </a:r>
            <a:r>
              <a:rPr lang="pl-PL" dirty="0" smtClean="0">
                <a:latin typeface="Calibri" panose="020F0502020204030204" pitchFamily="34" charset="0"/>
              </a:rPr>
              <a:t>wa oryginały (wersja </a:t>
            </a:r>
            <a:r>
              <a:rPr lang="pl-PL" dirty="0">
                <a:latin typeface="Calibri" panose="020F0502020204030204" pitchFamily="34" charset="0"/>
              </a:rPr>
              <a:t>dla </a:t>
            </a:r>
            <a:r>
              <a:rPr lang="pl-PL" dirty="0" smtClean="0">
                <a:latin typeface="Calibri" panose="020F0502020204030204" pitchFamily="34" charset="0"/>
              </a:rPr>
              <a:t>uczestnika i dla Beneficjenta)</a:t>
            </a:r>
          </a:p>
          <a:p>
            <a:pPr marL="450850" lvl="1" indent="-184150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zgodny </a:t>
            </a:r>
            <a:r>
              <a:rPr lang="pl-PL" dirty="0">
                <a:latin typeface="Calibri" panose="020F0502020204030204" pitchFamily="34" charset="0"/>
              </a:rPr>
              <a:t>ze wzorem FRSE udostępnionym na stronie internetowej projektu </a:t>
            </a:r>
            <a:r>
              <a:rPr lang="pl-PL" dirty="0" smtClean="0">
                <a:latin typeface="Calibri" panose="020F0502020204030204" pitchFamily="34" charset="0"/>
              </a:rPr>
              <a:t>lub inny </a:t>
            </a:r>
            <a:r>
              <a:rPr lang="pl-PL" dirty="0">
                <a:latin typeface="Calibri" panose="020F0502020204030204" pitchFamily="34" charset="0"/>
              </a:rPr>
              <a:t>dokument sporządzony zgodnie z wytycznymi:</a:t>
            </a:r>
          </a:p>
          <a:p>
            <a:pPr lvl="1" indent="0">
              <a:spcBef>
                <a:spcPts val="200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podpis </a:t>
            </a:r>
            <a:r>
              <a:rPr lang="pl-PL" dirty="0">
                <a:latin typeface="Calibri" panose="020F0502020204030204" pitchFamily="34" charset="0"/>
              </a:rPr>
              <a:t>organizacji przyjmującej i </a:t>
            </a:r>
            <a:r>
              <a:rPr lang="pl-PL" dirty="0" smtClean="0">
                <a:latin typeface="Calibri" panose="020F0502020204030204" pitchFamily="34" charset="0"/>
              </a:rPr>
              <a:t>pośredniczącej </a:t>
            </a:r>
          </a:p>
          <a:p>
            <a:pPr lvl="1" indent="0">
              <a:spcBef>
                <a:spcPts val="200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podpis </a:t>
            </a:r>
            <a:r>
              <a:rPr lang="pl-PL" dirty="0">
                <a:latin typeface="Calibri" panose="020F0502020204030204" pitchFamily="34" charset="0"/>
              </a:rPr>
              <a:t>organizacji </a:t>
            </a:r>
            <a:r>
              <a:rPr lang="pl-PL" dirty="0" smtClean="0">
                <a:latin typeface="Calibri" panose="020F0502020204030204" pitchFamily="34" charset="0"/>
              </a:rPr>
              <a:t>wysyłającej</a:t>
            </a:r>
          </a:p>
          <a:p>
            <a:pPr lvl="1" indent="0">
              <a:spcBef>
                <a:spcPts val="200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imiona </a:t>
            </a:r>
            <a:r>
              <a:rPr lang="pl-PL" dirty="0">
                <a:latin typeface="Calibri" panose="020F0502020204030204" pitchFamily="34" charset="0"/>
              </a:rPr>
              <a:t>i nazwisko uczestnika </a:t>
            </a:r>
            <a:endParaRPr lang="pl-PL" dirty="0" smtClean="0">
              <a:latin typeface="Calibri" panose="020F0502020204030204" pitchFamily="34" charset="0"/>
            </a:endParaRPr>
          </a:p>
          <a:p>
            <a:pPr lvl="1" indent="0">
              <a:spcBef>
                <a:spcPts val="200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określenie </a:t>
            </a:r>
            <a:r>
              <a:rPr lang="pl-PL" dirty="0">
                <a:latin typeface="Calibri" panose="020F0502020204030204" pitchFamily="34" charset="0"/>
              </a:rPr>
              <a:t>celu </a:t>
            </a:r>
            <a:r>
              <a:rPr lang="pl-PL" dirty="0" smtClean="0">
                <a:latin typeface="Calibri" panose="020F0502020204030204" pitchFamily="34" charset="0"/>
              </a:rPr>
              <a:t>mobilności</a:t>
            </a:r>
          </a:p>
          <a:p>
            <a:pPr lvl="1" indent="0">
              <a:spcBef>
                <a:spcPts val="200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daty </a:t>
            </a:r>
            <a:r>
              <a:rPr lang="pl-PL" dirty="0">
                <a:latin typeface="Calibri" panose="020F0502020204030204" pitchFamily="34" charset="0"/>
              </a:rPr>
              <a:t>rozpoczęcia i zakończenia stażu (</a:t>
            </a:r>
            <a:r>
              <a:rPr lang="pl-PL" b="1" u="sng" dirty="0">
                <a:latin typeface="Calibri" panose="020F0502020204030204" pitchFamily="34" charset="0"/>
              </a:rPr>
              <a:t>bez podróży</a:t>
            </a:r>
            <a:r>
              <a:rPr lang="pl-PL" dirty="0" smtClean="0">
                <a:latin typeface="Calibri" panose="020F0502020204030204" pitchFamily="34" charset="0"/>
              </a:rPr>
              <a:t>) </a:t>
            </a:r>
          </a:p>
          <a:p>
            <a:pPr lvl="1" indent="0">
              <a:spcBef>
                <a:spcPts val="200"/>
              </a:spcBef>
              <a:spcAft>
                <a:spcPts val="600"/>
              </a:spcAft>
              <a:buNone/>
            </a:pPr>
            <a:r>
              <a:rPr lang="pl-PL" dirty="0" smtClean="0">
                <a:latin typeface="Calibri" panose="020F0502020204030204" pitchFamily="34" charset="0"/>
              </a:rPr>
              <a:t>- odpowiednie logotypy</a:t>
            </a:r>
          </a:p>
          <a:p>
            <a:pPr marL="266700" indent="-266700">
              <a:buFont typeface="+mj-lt"/>
              <a:buAutoNum type="romanUcPeriod"/>
            </a:pPr>
            <a:r>
              <a:rPr lang="pl-PL" b="1" u="sng" dirty="0" smtClean="0">
                <a:latin typeface="Calibri" panose="020F0502020204030204" pitchFamily="34" charset="0"/>
              </a:rPr>
              <a:t>Dokument </a:t>
            </a:r>
            <a:r>
              <a:rPr lang="pl-PL" b="1" u="sng" dirty="0" err="1" smtClean="0">
                <a:latin typeface="Calibri" panose="020F0502020204030204" pitchFamily="34" charset="0"/>
              </a:rPr>
              <a:t>Europass</a:t>
            </a:r>
            <a:r>
              <a:rPr lang="pl-PL" b="1" u="sng" dirty="0" smtClean="0">
                <a:latin typeface="Calibri" panose="020F0502020204030204" pitchFamily="34" charset="0"/>
              </a:rPr>
              <a:t>-Mobilność </a:t>
            </a:r>
            <a:r>
              <a:rPr lang="pl-PL" dirty="0" smtClean="0">
                <a:latin typeface="Calibri" panose="020F0502020204030204" pitchFamily="34" charset="0"/>
              </a:rPr>
              <a:t>(dokument potwierdzany przez Krajowe Centrum </a:t>
            </a:r>
            <a:r>
              <a:rPr lang="pl-PL" dirty="0" err="1" smtClean="0">
                <a:latin typeface="Calibri" panose="020F0502020204030204" pitchFamily="34" charset="0"/>
              </a:rPr>
              <a:t>Europass</a:t>
            </a:r>
            <a:r>
              <a:rPr lang="pl-PL" dirty="0" smtClean="0">
                <a:latin typeface="Calibri" panose="020F0502020204030204" pitchFamily="34" charset="0"/>
              </a:rPr>
              <a:t>)</a:t>
            </a:r>
          </a:p>
          <a:p>
            <a:pPr marL="266700" indent="-266700">
              <a:buFont typeface="+mj-lt"/>
              <a:buAutoNum type="romanUcPeriod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262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Ewaluacja 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Etapy realizacji badania ewaluacyjnego: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strukturalizacja</a:t>
            </a:r>
            <a:r>
              <a:rPr lang="pl-PL" dirty="0" smtClean="0">
                <a:latin typeface="Calibri" panose="020F0502020204030204" pitchFamily="34" charset="0"/>
              </a:rPr>
              <a:t> – wybór i określenie kryteriów i elementów, które mają być poddane ewaluacji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zbieranie danych </a:t>
            </a:r>
            <a:r>
              <a:rPr lang="pl-PL" dirty="0" smtClean="0">
                <a:latin typeface="Calibri" panose="020F0502020204030204" pitchFamily="34" charset="0"/>
              </a:rPr>
              <a:t>– zbieranie materiałów niezbędnych do analizy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analiza</a:t>
            </a:r>
            <a:r>
              <a:rPr lang="pl-PL" dirty="0" smtClean="0">
                <a:latin typeface="Calibri" panose="020F0502020204030204" pitchFamily="34" charset="0"/>
              </a:rPr>
              <a:t> – interpretacja zebranych danych, oszacowanie efektów projektu, zestawienie i porównanie danych  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ocena</a:t>
            </a:r>
            <a:r>
              <a:rPr lang="pl-PL" dirty="0" smtClean="0">
                <a:latin typeface="Calibri" panose="020F0502020204030204" pitchFamily="34" charset="0"/>
              </a:rPr>
              <a:t> – ocena efektów projektu w odniesieniu do uprzednio sformułowanych pytań (analiza stopnia osiągnięcia zakładanych celów)</a:t>
            </a:r>
          </a:p>
          <a:p>
            <a:pPr>
              <a:spcAft>
                <a:spcPts val="400"/>
              </a:spcAft>
            </a:pPr>
            <a:endParaRPr lang="pl-PL" b="1" dirty="0" smtClean="0">
              <a:latin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Podział ze względu na moment prowadzenia ewaluacji:</a:t>
            </a:r>
            <a:endParaRPr lang="pl-PL" sz="1800" dirty="0" smtClean="0">
              <a:latin typeface="Calibri" panose="020F0502020204030204" pitchFamily="34" charset="0"/>
            </a:endParaRPr>
          </a:p>
          <a:p>
            <a:pPr marL="285750" lvl="0" indent="-193675">
              <a:spcBef>
                <a:spcPts val="200"/>
              </a:spcBef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ewaluacja wstępna</a:t>
            </a:r>
          </a:p>
          <a:p>
            <a:pPr marL="285750" lvl="0" indent="-193675">
              <a:spcBef>
                <a:spcPts val="200"/>
              </a:spcBef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ewaluacja śródokresowa/średniookresowa</a:t>
            </a:r>
          </a:p>
          <a:p>
            <a:pPr marL="285750" lvl="0" indent="-193675">
              <a:spcBef>
                <a:spcPts val="200"/>
              </a:spcBef>
              <a:spcAft>
                <a:spcPts val="25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ewaluacja końcowa/pełna</a:t>
            </a:r>
          </a:p>
          <a:p>
            <a:pPr marL="266700" indent="-266700">
              <a:buFont typeface="+mj-lt"/>
              <a:buAutoNum type="romanUcPeriod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3673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Ewaluacja 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pl-PL" sz="1800" b="1" dirty="0">
                <a:latin typeface="Calibri" panose="020F0502020204030204" pitchFamily="34" charset="0"/>
              </a:rPr>
              <a:t>Ewaluacji mogą podlegać następujące obszary</a:t>
            </a:r>
            <a:r>
              <a:rPr lang="pl-PL" sz="1800" b="1" dirty="0" smtClean="0">
                <a:latin typeface="Calibri" panose="020F0502020204030204" pitchFamily="34" charset="0"/>
              </a:rPr>
              <a:t>: </a:t>
            </a:r>
            <a:r>
              <a:rPr lang="pl-PL" dirty="0" smtClean="0">
                <a:latin typeface="Calibri" panose="020F0502020204030204" pitchFamily="34" charset="0"/>
              </a:rPr>
              <a:t>rekrutacja </a:t>
            </a:r>
            <a:r>
              <a:rPr lang="pl-PL" dirty="0">
                <a:latin typeface="Calibri" panose="020F0502020204030204" pitchFamily="34" charset="0"/>
              </a:rPr>
              <a:t>uczestników</a:t>
            </a:r>
            <a:r>
              <a:rPr lang="pl-PL" dirty="0" smtClean="0">
                <a:latin typeface="Calibri" panose="020F0502020204030204" pitchFamily="34" charset="0"/>
              </a:rPr>
              <a:t>, przygotowanie językowo-kulturowo-pedagogiczne, organizacja stażu, zgodność </a:t>
            </a:r>
            <a:r>
              <a:rPr lang="pl-PL" dirty="0">
                <a:latin typeface="Calibri" panose="020F0502020204030204" pitchFamily="34" charset="0"/>
              </a:rPr>
              <a:t>przebiegu stażu z przyjętym </a:t>
            </a:r>
            <a:r>
              <a:rPr lang="pl-PL" dirty="0" smtClean="0">
                <a:latin typeface="Calibri" panose="020F0502020204030204" pitchFamily="34" charset="0"/>
              </a:rPr>
              <a:t>programem, postępy uczestników, promocja </a:t>
            </a:r>
            <a:r>
              <a:rPr lang="pl-PL" dirty="0">
                <a:latin typeface="Calibri" panose="020F0502020204030204" pitchFamily="34" charset="0"/>
              </a:rPr>
              <a:t>i upowszechnianie rezultatów</a:t>
            </a:r>
          </a:p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Przykładowe </a:t>
            </a:r>
            <a:r>
              <a:rPr lang="pl-PL" sz="1800" b="1" dirty="0">
                <a:latin typeface="Calibri" panose="020F0502020204030204" pitchFamily="34" charset="0"/>
              </a:rPr>
              <a:t>narzędzia służące do ewaluacji: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ankiety</a:t>
            </a:r>
            <a:endParaRPr lang="pl-PL" dirty="0">
              <a:latin typeface="Calibri" panose="020F0502020204030204" pitchFamily="34" charset="0"/>
            </a:endParaRP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testy</a:t>
            </a:r>
            <a:endParaRPr lang="pl-PL" dirty="0">
              <a:latin typeface="Calibri" panose="020F0502020204030204" pitchFamily="34" charset="0"/>
            </a:endParaRP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indywidualne raporty </a:t>
            </a:r>
            <a:r>
              <a:rPr lang="pl-PL" dirty="0">
                <a:latin typeface="Calibri" panose="020F0502020204030204" pitchFamily="34" charset="0"/>
              </a:rPr>
              <a:t>uczestników (MT+)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dzienniczki </a:t>
            </a:r>
            <a:r>
              <a:rPr lang="pl-PL" dirty="0">
                <a:latin typeface="Calibri" panose="020F0502020204030204" pitchFamily="34" charset="0"/>
              </a:rPr>
              <a:t>praktyk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rozmowy i wywiady</a:t>
            </a:r>
            <a:endParaRPr lang="pl-PL" dirty="0">
              <a:latin typeface="Calibri" panose="020F0502020204030204" pitchFamily="34" charset="0"/>
            </a:endParaRP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formularze</a:t>
            </a:r>
            <a:endParaRPr lang="pl-PL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 smtClean="0">
              <a:latin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</a:rPr>
              <a:t>Otrzymane dane w wyniku ewaluacji powinny zostać poddane rzetelnej ocenie, na podstawie której </a:t>
            </a:r>
            <a:r>
              <a:rPr lang="pl-PL" b="1" dirty="0">
                <a:latin typeface="Calibri" panose="020F0502020204030204" pitchFamily="34" charset="0"/>
              </a:rPr>
              <a:t>opracowane będą wnioski i </a:t>
            </a:r>
            <a:r>
              <a:rPr lang="pl-PL" b="1" dirty="0" smtClean="0">
                <a:latin typeface="Calibri" panose="020F0502020204030204" pitchFamily="34" charset="0"/>
              </a:rPr>
              <a:t>rekomendacje</a:t>
            </a:r>
            <a:r>
              <a:rPr lang="pl-PL" dirty="0" smtClean="0">
                <a:latin typeface="Calibri" panose="020F0502020204030204" pitchFamily="34" charset="0"/>
              </a:rPr>
              <a:t>.  </a:t>
            </a:r>
            <a:r>
              <a:rPr lang="pl-PL" dirty="0">
                <a:latin typeface="Calibri" panose="020F0502020204030204" pitchFamily="34" charset="0"/>
              </a:rPr>
              <a:t>W tym celu </a:t>
            </a:r>
            <a:r>
              <a:rPr lang="pl-PL" b="1" dirty="0">
                <a:latin typeface="Calibri" panose="020F0502020204030204" pitchFamily="34" charset="0"/>
              </a:rPr>
              <a:t>FRSE rekomenduje przygotowanie raportu z ewaluacji</a:t>
            </a:r>
            <a:r>
              <a:rPr lang="pl-PL" dirty="0">
                <a:latin typeface="Calibri" panose="020F0502020204030204" pitchFamily="34" charset="0"/>
              </a:rPr>
              <a:t>, który będzie źródłem wiedzy dla znalezienia właściwych rozwiązań na </a:t>
            </a:r>
            <a:r>
              <a:rPr lang="pl-PL" dirty="0" smtClean="0">
                <a:latin typeface="Calibri" panose="020F0502020204030204" pitchFamily="34" charset="0"/>
              </a:rPr>
              <a:t>przyszłość </a:t>
            </a:r>
            <a:endParaRPr lang="pl-PL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62456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Upowszechnianie rezultatów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628800"/>
            <a:ext cx="7931224" cy="4248473"/>
          </a:xfrm>
        </p:spPr>
        <p:txBody>
          <a:bodyPr>
            <a:normAutofit/>
          </a:bodyPr>
          <a:lstStyle/>
          <a:p>
            <a:pPr marL="266700" indent="-266700">
              <a:buFont typeface="+mj-lt"/>
              <a:buAutoNum type="romanUcPeriod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Prostokąt zaokrąglony 7"/>
          <p:cNvSpPr/>
          <p:nvPr/>
        </p:nvSpPr>
        <p:spPr>
          <a:xfrm>
            <a:off x="1475656" y="1844824"/>
            <a:ext cx="2016224" cy="8640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rostokąt zaokrąglony 8"/>
          <p:cNvSpPr/>
          <p:nvPr/>
        </p:nvSpPr>
        <p:spPr>
          <a:xfrm>
            <a:off x="5004048" y="1844824"/>
            <a:ext cx="2592288" cy="8640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1475656" y="2076817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PROMOCJA</a:t>
            </a:r>
            <a:endParaRPr lang="pl-PL" sz="2000" b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5004048" y="2083695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bg2"/>
                </a:solidFill>
                <a:latin typeface="Calibri" panose="020F0502020204030204" pitchFamily="34" charset="0"/>
              </a:rPr>
              <a:t>UPOWSZECHNIANIE</a:t>
            </a:r>
            <a:endParaRPr lang="pl-PL" sz="2000" b="1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Nie równa się 11"/>
          <p:cNvSpPr/>
          <p:nvPr/>
        </p:nvSpPr>
        <p:spPr>
          <a:xfrm>
            <a:off x="3779912" y="2083696"/>
            <a:ext cx="936104" cy="40011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735428" y="3717032"/>
            <a:ext cx="3672408" cy="16517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000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Calibri" panose="020F0502020204030204" pitchFamily="34" charset="0"/>
              </a:rPr>
              <a:t>widoczność </a:t>
            </a:r>
            <a:r>
              <a:rPr lang="pl-PL" sz="1600" b="1" dirty="0">
                <a:latin typeface="Calibri" panose="020F0502020204030204" pitchFamily="34" charset="0"/>
              </a:rPr>
              <a:t>i </a:t>
            </a:r>
            <a:r>
              <a:rPr lang="pl-PL" sz="1600" b="1" dirty="0" smtClean="0">
                <a:latin typeface="Calibri" panose="020F0502020204030204" pitchFamily="34" charset="0"/>
              </a:rPr>
              <a:t>informowanie o projekcie </a:t>
            </a:r>
            <a:r>
              <a:rPr lang="pl-PL" sz="1600" dirty="0" smtClean="0">
                <a:latin typeface="Calibri" panose="020F0502020204030204" pitchFamily="34" charset="0"/>
              </a:rPr>
              <a:t>(jego celach, grupie docelowej, źródle dofinansowania, zaangażowanych instytucjach itp.)</a:t>
            </a:r>
          </a:p>
          <a:p>
            <a:pPr marL="285750" indent="-200025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Calibri" panose="020F0502020204030204" pitchFamily="34" charset="0"/>
              </a:rPr>
              <a:t>utrwalanie wizerunku organizacji </a:t>
            </a:r>
          </a:p>
          <a:p>
            <a:endParaRPr lang="pl-PL" dirty="0"/>
          </a:p>
        </p:txBody>
      </p:sp>
      <p:sp>
        <p:nvSpPr>
          <p:cNvPr id="16" name="pole tekstowe 15"/>
          <p:cNvSpPr txBox="1"/>
          <p:nvPr/>
        </p:nvSpPr>
        <p:spPr>
          <a:xfrm>
            <a:off x="4463988" y="3717032"/>
            <a:ext cx="4140460" cy="211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0002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sz="1600" b="1" dirty="0">
                <a:latin typeface="Calibri" panose="020F0502020204030204" pitchFamily="34" charset="0"/>
              </a:rPr>
              <a:t>eksponowanie wyników</a:t>
            </a:r>
            <a:r>
              <a:rPr lang="pl-PL" sz="1600" dirty="0">
                <a:latin typeface="Calibri" panose="020F0502020204030204" pitchFamily="34" charset="0"/>
              </a:rPr>
              <a:t>: produktów, dobrych praktyk, rezultatów i wniosków oraz zainteresowanie innych podmiotów możliwością ich </a:t>
            </a:r>
            <a:r>
              <a:rPr lang="pl-PL" sz="1600" dirty="0" smtClean="0">
                <a:latin typeface="Calibri" panose="020F0502020204030204" pitchFamily="34" charset="0"/>
              </a:rPr>
              <a:t>wykorzystania</a:t>
            </a:r>
          </a:p>
          <a:p>
            <a:pPr marL="285750" indent="-200025"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Calibri" panose="020F0502020204030204" pitchFamily="34" charset="0"/>
              </a:rPr>
              <a:t>dzielenie się sukcesem projektu</a:t>
            </a:r>
          </a:p>
          <a:p>
            <a:pPr marL="285750" indent="-200025">
              <a:buFont typeface="Arial" panose="020B0604020202020204" pitchFamily="34" charset="0"/>
              <a:buChar char="•"/>
            </a:pPr>
            <a:r>
              <a:rPr lang="pl-PL" sz="16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angażowanie uczestników w przekazywanie wiedzy i doświadczeń </a:t>
            </a:r>
            <a:r>
              <a:rPr lang="pl-PL" sz="1600" dirty="0" smtClean="0">
                <a:latin typeface="Calibri" panose="020F0502020204030204" pitchFamily="34" charset="0"/>
              </a:rPr>
              <a:t>o zgromadzonych kwalifikacjach zawodowych</a:t>
            </a:r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17" name="Strzałka w dół 16"/>
          <p:cNvSpPr/>
          <p:nvPr/>
        </p:nvSpPr>
        <p:spPr>
          <a:xfrm>
            <a:off x="2339752" y="2852936"/>
            <a:ext cx="144016" cy="72008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Strzałka w dół 17"/>
          <p:cNvSpPr/>
          <p:nvPr/>
        </p:nvSpPr>
        <p:spPr>
          <a:xfrm>
            <a:off x="6228184" y="2852936"/>
            <a:ext cx="144016" cy="720080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0667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4"/>
          </p:nvPr>
        </p:nvSpPr>
        <p:spPr>
          <a:xfrm>
            <a:off x="4355976" y="2564904"/>
            <a:ext cx="4320481" cy="3600400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b="1" dirty="0" smtClean="0">
                <a:latin typeface="Calibri" panose="020F0502020204030204" pitchFamily="34" charset="0"/>
              </a:rPr>
              <a:t>Przykładowe sposoby upowszechniania:</a:t>
            </a:r>
            <a:endParaRPr lang="pl-PL" b="1" dirty="0">
              <a:latin typeface="Calibri" panose="020F0502020204030204" pitchFamily="34" charset="0"/>
            </a:endParaRP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wydarzenia, dyskusje, seminaria, konferencje, pokazy umiejętności uczestników, warsztaty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materiały pisemne: komunikaty prasowe, broszury, sprawozdania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materiały audiowizualne: wideoklipy, aplikacje, podcasty, prezentacje multimedialne</a:t>
            </a:r>
            <a:endParaRPr lang="pl-PL" dirty="0">
              <a:latin typeface="Calibri" panose="020F0502020204030204" pitchFamily="34" charset="0"/>
            </a:endParaRP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media społecznościowe, strony internetowe, blogi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dni otwarte, targi edukacyjne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imprezy publiczne  </a:t>
            </a: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0"/>
          </p:nvPr>
        </p:nvSpPr>
        <p:spPr>
          <a:xfrm>
            <a:off x="395536" y="2564904"/>
            <a:ext cx="4041775" cy="3609985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  <a:tabLst>
                <a:tab pos="173038" algn="l"/>
              </a:tabLst>
            </a:pPr>
            <a:r>
              <a:rPr lang="pl-PL" b="1" dirty="0" smtClean="0">
                <a:latin typeface="Calibri" panose="020F0502020204030204" pitchFamily="34" charset="0"/>
              </a:rPr>
              <a:t>Przykładowe działania promocyjne: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plakaty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dystrybucja ulotek i broszur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err="1" smtClean="0">
                <a:latin typeface="Calibri" panose="020F0502020204030204" pitchFamily="34" charset="0"/>
              </a:rPr>
              <a:t>newslettety</a:t>
            </a:r>
            <a:endParaRPr lang="pl-PL" dirty="0">
              <a:latin typeface="Calibri" panose="020F0502020204030204" pitchFamily="34" charset="0"/>
            </a:endParaRP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dystrybucja gadżetów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media społecznościowe, strony internetowe, </a:t>
            </a:r>
            <a:r>
              <a:rPr lang="pl-PL" dirty="0" smtClean="0">
                <a:latin typeface="Calibri" panose="020F0502020204030204" pitchFamily="34" charset="0"/>
              </a:rPr>
              <a:t>blogi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dni otwarte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gabloty szkolne</a:t>
            </a: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endParaRPr lang="pl-PL" b="1" dirty="0" smtClean="0"/>
          </a:p>
          <a:p>
            <a:pPr marL="1028700" lvl="1">
              <a:buFont typeface="Arial" panose="020B0604020202020204" pitchFamily="34" charset="0"/>
              <a:buChar char="•"/>
            </a:pPr>
            <a:endParaRPr lang="pl-PL" b="1" dirty="0"/>
          </a:p>
          <a:p>
            <a:pPr marL="1143000" lvl="1" indent="-4000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Upowszechnianie rezultatów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2880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>
                <a:latin typeface="Calibri" panose="020F0502020204030204" pitchFamily="34" charset="0"/>
              </a:rPr>
              <a:t>To, czy dane działanie jest promocją czy upowszechnianiem determinuje </a:t>
            </a:r>
            <a:r>
              <a:rPr lang="pl-PL" b="1" dirty="0" smtClean="0">
                <a:latin typeface="Calibri" panose="020F0502020204030204" pitchFamily="34" charset="0"/>
              </a:rPr>
              <a:t/>
            </a:r>
            <a:br>
              <a:rPr lang="pl-PL" b="1" dirty="0" smtClean="0">
                <a:latin typeface="Calibri" panose="020F0502020204030204" pitchFamily="34" charset="0"/>
              </a:rPr>
            </a:br>
            <a:r>
              <a:rPr lang="pl-PL" b="1" u="sng" dirty="0" smtClean="0">
                <a:latin typeface="Calibri" panose="020F0502020204030204" pitchFamily="34" charset="0"/>
              </a:rPr>
              <a:t>treść komunikatu</a:t>
            </a:r>
            <a:endParaRPr lang="pl-PL" sz="1600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37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1259632" y="1601366"/>
            <a:ext cx="7416824" cy="204365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Zarządzanie projektem – kwestie jakościowe</a:t>
            </a:r>
            <a:r>
              <a:rPr lang="pl-PL" sz="2200" dirty="0">
                <a:latin typeface="Calibri" panose="020F0502020204030204" pitchFamily="34" charset="0"/>
              </a:rPr>
              <a:t/>
            </a:r>
            <a:br>
              <a:rPr lang="pl-PL" sz="2200" dirty="0">
                <a:latin typeface="Calibri" panose="020F0502020204030204" pitchFamily="34" charset="0"/>
              </a:rPr>
            </a:br>
            <a:r>
              <a:rPr lang="pl-PL" sz="2200" dirty="0" smtClean="0">
                <a:latin typeface="Calibri" panose="020F0502020204030204" pitchFamily="34" charset="0"/>
              </a:rPr>
              <a:t/>
            </a:r>
            <a:br>
              <a:rPr lang="pl-PL" sz="2200" dirty="0" smtClean="0">
                <a:latin typeface="Calibri" panose="020F0502020204030204" pitchFamily="34" charset="0"/>
              </a:rPr>
            </a:br>
            <a:r>
              <a:rPr lang="pl-PL" sz="2200" dirty="0" smtClean="0">
                <a:latin typeface="Calibri" panose="020F0502020204030204" pitchFamily="34" charset="0"/>
              </a:rPr>
              <a:t>Projekt „Ponadnarodowa mobilność uczniów </a:t>
            </a:r>
            <a:br>
              <a:rPr lang="pl-PL" sz="2200" dirty="0" smtClean="0">
                <a:latin typeface="Calibri" panose="020F0502020204030204" pitchFamily="34" charset="0"/>
              </a:rPr>
            </a:br>
            <a:r>
              <a:rPr lang="pl-PL" sz="2200" dirty="0" smtClean="0">
                <a:latin typeface="Calibri" panose="020F0502020204030204" pitchFamily="34" charset="0"/>
              </a:rPr>
              <a:t>i absolwentów oraz kadry kształcenia zawodowego</a:t>
            </a:r>
            <a:r>
              <a:rPr lang="pl-PL" sz="2200" dirty="0" smtClean="0"/>
              <a:t>”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1299592" y="4293096"/>
            <a:ext cx="7088832" cy="720080"/>
          </a:xfrm>
        </p:spPr>
        <p:txBody>
          <a:bodyPr>
            <a:normAutofit/>
          </a:bodyPr>
          <a:lstStyle/>
          <a:p>
            <a:r>
              <a:rPr lang="pl-PL" sz="12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Projekt współfinansowany </a:t>
            </a:r>
            <a:r>
              <a:rPr lang="pl-PL" sz="1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ze środków Europejskiego Funduszu </a:t>
            </a:r>
            <a:r>
              <a:rPr lang="pl-PL" sz="12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Społecznego, </a:t>
            </a:r>
            <a:br>
              <a:rPr lang="pl-PL" sz="12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</a:br>
            <a:r>
              <a:rPr lang="pl-PL" sz="1200" dirty="0" smtClean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Program </a:t>
            </a:r>
            <a:r>
              <a:rPr lang="pl-PL" sz="12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Operacyjny Wiedza Edukacja Rozwój (PO WER)</a:t>
            </a:r>
          </a:p>
          <a:p>
            <a:pPr algn="r"/>
            <a:r>
              <a:rPr lang="pl-PL" sz="1400" i="1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Konkurs 2018</a:t>
            </a:r>
            <a:r>
              <a:rPr lang="pl-PL" sz="1400" dirty="0">
                <a:solidFill>
                  <a:schemeClr val="bg1">
                    <a:lumMod val="95000"/>
                  </a:schemeClr>
                </a:solidFill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0415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pl-PL" b="1" dirty="0" smtClean="0">
                <a:latin typeface="Calibri" panose="020F0502020204030204" pitchFamily="34" charset="0"/>
              </a:rPr>
              <a:t>II. niematerialne</a:t>
            </a:r>
            <a:r>
              <a:rPr lang="pl-PL" b="1" dirty="0">
                <a:latin typeface="Calibri" panose="020F0502020204030204" pitchFamily="34" charset="0"/>
              </a:rPr>
              <a:t>: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w</a:t>
            </a:r>
            <a:r>
              <a:rPr lang="pl-PL" dirty="0" smtClean="0">
                <a:latin typeface="Calibri" panose="020F0502020204030204" pitchFamily="34" charset="0"/>
              </a:rPr>
              <a:t>iedza i doświadczenie zdobyte przez uczestników</a:t>
            </a:r>
            <a:endParaRPr lang="pl-PL" dirty="0">
              <a:latin typeface="Calibri" panose="020F0502020204030204" pitchFamily="34" charset="0"/>
            </a:endParaRP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większe umiejętności lub osiągnięcia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większa świadomość </a:t>
            </a:r>
            <a:r>
              <a:rPr lang="pl-PL" dirty="0">
                <a:latin typeface="Calibri" panose="020F0502020204030204" pitchFamily="34" charset="0"/>
              </a:rPr>
              <a:t>kulturowa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lepsza znajomość języków obcych</a:t>
            </a: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b="1" dirty="0" smtClean="0">
              <a:latin typeface="Calibri" panose="020F0502020204030204" pitchFamily="34" charset="0"/>
            </a:endParaRP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pl-PL" b="1" dirty="0" smtClean="0">
                <a:latin typeface="Calibri" panose="020F0502020204030204" pitchFamily="34" charset="0"/>
              </a:rPr>
              <a:t>IV. </a:t>
            </a:r>
            <a:r>
              <a:rPr lang="pl-PL" b="1" dirty="0">
                <a:latin typeface="Calibri" panose="020F0502020204030204" pitchFamily="34" charset="0"/>
              </a:rPr>
              <a:t>instytucjonalne: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rozwinięte kompetencje kadry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nawiązanie partnerstwa z inną instytucją/organizacją</a:t>
            </a:r>
            <a:endParaRPr lang="pl-PL" dirty="0">
              <a:latin typeface="Calibri" panose="020F0502020204030204" pitchFamily="34" charset="0"/>
            </a:endParaRP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doświadczenie </a:t>
            </a:r>
            <a:r>
              <a:rPr lang="pl-PL" dirty="0">
                <a:latin typeface="Calibri" panose="020F0502020204030204" pitchFamily="34" charset="0"/>
              </a:rPr>
              <a:t>w realizacji projektów</a:t>
            </a: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0"/>
          </p:nvPr>
        </p:nvSpPr>
        <p:spPr>
          <a:xfrm>
            <a:off x="396553" y="2204864"/>
            <a:ext cx="4041775" cy="3681993"/>
          </a:xfrm>
        </p:spPr>
        <p:txBody>
          <a:bodyPr>
            <a:normAutofit/>
          </a:bodyPr>
          <a:lstStyle/>
          <a:p>
            <a:pPr marL="173038" indent="-173038">
              <a:spcAft>
                <a:spcPts val="400"/>
              </a:spcAft>
              <a:buFont typeface="+mj-lt"/>
              <a:buAutoNum type="romanUcPeriod"/>
              <a:tabLst>
                <a:tab pos="173038" algn="l"/>
              </a:tabLst>
            </a:pPr>
            <a:r>
              <a:rPr lang="pl-PL" b="1" dirty="0">
                <a:latin typeface="Calibri" panose="020F0502020204030204" pitchFamily="34" charset="0"/>
              </a:rPr>
              <a:t>m</a:t>
            </a:r>
            <a:r>
              <a:rPr lang="pl-PL" b="1" dirty="0" smtClean="0">
                <a:latin typeface="Calibri" panose="020F0502020204030204" pitchFamily="34" charset="0"/>
              </a:rPr>
              <a:t>aterialne: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podręczniki, programy nauczania, biuletyny, broszury, publikacje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sprawozdania z badań/studia badawcze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przewodniki nt. dobrych praktyk lub studia przypadku</a:t>
            </a:r>
          </a:p>
          <a:p>
            <a:pPr marL="266700" lvl="1" indent="-174625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>
              <a:spcAft>
                <a:spcPts val="400"/>
              </a:spcAft>
              <a:tabLst>
                <a:tab pos="173038" algn="l"/>
              </a:tabLst>
            </a:pPr>
            <a:r>
              <a:rPr lang="pl-PL" b="1" dirty="0" smtClean="0">
                <a:latin typeface="Calibri" panose="020F0502020204030204" pitchFamily="34" charset="0"/>
              </a:rPr>
              <a:t>III. </a:t>
            </a:r>
            <a:r>
              <a:rPr lang="pl-PL" b="1" dirty="0">
                <a:latin typeface="Calibri" panose="020F0502020204030204" pitchFamily="34" charset="0"/>
              </a:rPr>
              <a:t>indywidualne: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rozwinięte </a:t>
            </a:r>
            <a:r>
              <a:rPr lang="pl-PL" dirty="0" smtClean="0">
                <a:latin typeface="Calibri" panose="020F0502020204030204" pitchFamily="34" charset="0"/>
              </a:rPr>
              <a:t>kompetencje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wiedza </a:t>
            </a:r>
            <a:r>
              <a:rPr lang="pl-PL" dirty="0">
                <a:latin typeface="Calibri" panose="020F0502020204030204" pitchFamily="34" charset="0"/>
              </a:rPr>
              <a:t>i </a:t>
            </a:r>
            <a:r>
              <a:rPr lang="pl-PL" dirty="0" smtClean="0">
                <a:latin typeface="Calibri" panose="020F0502020204030204" pitchFamily="34" charset="0"/>
              </a:rPr>
              <a:t>umiejętności</a:t>
            </a:r>
          </a:p>
          <a:p>
            <a:pPr marL="266700" lvl="1" indent="-17462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z</a:t>
            </a:r>
            <a:r>
              <a:rPr lang="pl-PL" dirty="0" smtClean="0">
                <a:latin typeface="Calibri" panose="020F0502020204030204" pitchFamily="34" charset="0"/>
              </a:rPr>
              <a:t>większona świadomość kulturowa</a:t>
            </a:r>
            <a:endParaRPr lang="pl-PL" dirty="0"/>
          </a:p>
          <a:p>
            <a:pPr marL="1143000" lvl="1" indent="-4000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Upowszechnianie rezultatów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13" name="Tytuł 1"/>
          <p:cNvSpPr txBox="1">
            <a:spLocks/>
          </p:cNvSpPr>
          <p:nvPr/>
        </p:nvSpPr>
        <p:spPr>
          <a:xfrm>
            <a:off x="683568" y="1484784"/>
            <a:ext cx="7848872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pl-PL" sz="2000" b="1" kern="1200" cap="all" dirty="0">
                <a:solidFill>
                  <a:srgbClr val="8AC19D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algn="ctr"/>
            <a:r>
              <a:rPr lang="pl-PL" sz="1800" dirty="0">
                <a:solidFill>
                  <a:srgbClr val="005061"/>
                </a:solidFill>
                <a:latin typeface="Calibri" panose="020F0502020204030204" pitchFamily="34" charset="0"/>
              </a:rPr>
              <a:t>REZULTATY:</a:t>
            </a:r>
          </a:p>
        </p:txBody>
      </p:sp>
    </p:spTree>
    <p:extLst>
      <p:ext uri="{BB962C8B-B14F-4D97-AF65-F5344CB8AC3E}">
        <p14:creationId xmlns:p14="http://schemas.microsoft.com/office/powerpoint/2010/main" val="2194706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Upowszechnianie rezultatów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r>
              <a:rPr lang="pl-PL" dirty="0">
                <a:latin typeface="Calibri" panose="020F0502020204030204" pitchFamily="34" charset="0"/>
              </a:rPr>
              <a:t>W celu rozpowszechniania rezultatów projektu, Beneficjent może wykorzystać </a:t>
            </a:r>
            <a:r>
              <a:rPr lang="pl-PL" b="1" dirty="0">
                <a:latin typeface="Calibri" panose="020F0502020204030204" pitchFamily="34" charset="0"/>
              </a:rPr>
              <a:t>Platformę Upowszechniania Rezultatów programu Erasmus+ </a:t>
            </a:r>
            <a:r>
              <a:rPr lang="pl-PL" b="1" dirty="0">
                <a:latin typeface="Calibri" panose="020F0502020204030204" pitchFamily="34" charset="0"/>
                <a:hlinkClick r:id="rId2"/>
              </a:rPr>
              <a:t>http://ec.europa.eu/programmes/erasmus-plus/projects/</a:t>
            </a:r>
            <a:endParaRPr lang="pl-PL" b="1" dirty="0">
              <a:latin typeface="Calibri" panose="020F0502020204030204" pitchFamily="34" charset="0"/>
            </a:endParaRPr>
          </a:p>
          <a:p>
            <a:r>
              <a:rPr lang="pl-PL" b="1" dirty="0">
                <a:latin typeface="Calibri" panose="020F0502020204030204" pitchFamily="34" charset="0"/>
                <a:hlinkClick r:id="rId3"/>
              </a:rPr>
              <a:t>http://erasmusplus.org.pl/upowszechnianie/platforma/</a:t>
            </a:r>
            <a:endParaRPr lang="pl-PL" b="1" dirty="0">
              <a:latin typeface="Calibri" panose="020F0502020204030204" pitchFamily="34" charset="0"/>
            </a:endParaRPr>
          </a:p>
          <a:p>
            <a:endParaRPr lang="pl-PL" sz="1700" dirty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pl-PL" dirty="0" smtClean="0">
                <a:latin typeface="Calibri" panose="020F0502020204030204" pitchFamily="34" charset="0"/>
              </a:rPr>
              <a:t>Kiedy</a:t>
            </a:r>
            <a:r>
              <a:rPr lang="pl-PL" dirty="0">
                <a:latin typeface="Calibri" panose="020F0502020204030204" pitchFamily="34" charset="0"/>
              </a:rPr>
              <a:t>? – W czasie trwania projektu stopniowo </a:t>
            </a: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pl-PL" dirty="0" smtClean="0">
                <a:latin typeface="Calibri" panose="020F0502020204030204" pitchFamily="34" charset="0"/>
              </a:rPr>
              <a:t>uzupełniając </a:t>
            </a:r>
            <a:r>
              <a:rPr lang="pl-PL" dirty="0">
                <a:latin typeface="Calibri" panose="020F0502020204030204" pitchFamily="34" charset="0"/>
              </a:rPr>
              <a:t>rezultaty </a:t>
            </a:r>
            <a:r>
              <a:rPr lang="pl-PL" dirty="0" smtClean="0">
                <a:latin typeface="Calibri" panose="020F0502020204030204" pitchFamily="34" charset="0"/>
              </a:rPr>
              <a:t>oraz po </a:t>
            </a:r>
            <a:r>
              <a:rPr lang="pl-PL" dirty="0">
                <a:latin typeface="Calibri" panose="020F0502020204030204" pitchFamily="34" charset="0"/>
              </a:rPr>
              <a:t>zakończeniu </a:t>
            </a: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pl-PL" dirty="0" smtClean="0">
                <a:latin typeface="Calibri" panose="020F0502020204030204" pitchFamily="34" charset="0"/>
              </a:rPr>
              <a:t>realizacji poprzez uzupełnienie wszystkich</a:t>
            </a:r>
          </a:p>
          <a:p>
            <a:pPr>
              <a:spcBef>
                <a:spcPts val="200"/>
              </a:spcBef>
            </a:pPr>
            <a:r>
              <a:rPr lang="pl-PL" dirty="0" smtClean="0">
                <a:latin typeface="Calibri" panose="020F0502020204030204" pitchFamily="34" charset="0"/>
              </a:rPr>
              <a:t>rezultatów oraz </a:t>
            </a:r>
            <a:r>
              <a:rPr lang="pl-PL" dirty="0">
                <a:latin typeface="Calibri" panose="020F0502020204030204" pitchFamily="34" charset="0"/>
              </a:rPr>
              <a:t>zgłoszenie ich do zatwierdzenia </a:t>
            </a:r>
            <a:endParaRPr lang="pl-PL" dirty="0" smtClean="0">
              <a:latin typeface="Calibri" panose="020F0502020204030204" pitchFamily="34" charset="0"/>
            </a:endParaRPr>
          </a:p>
          <a:p>
            <a:pPr>
              <a:spcBef>
                <a:spcPts val="200"/>
              </a:spcBef>
            </a:pPr>
            <a:r>
              <a:rPr lang="pl-PL" dirty="0" smtClean="0">
                <a:latin typeface="Calibri" panose="020F0502020204030204" pitchFamily="34" charset="0"/>
              </a:rPr>
              <a:t>i </a:t>
            </a:r>
            <a:r>
              <a:rPr lang="pl-PL" dirty="0">
                <a:latin typeface="Calibri" panose="020F0502020204030204" pitchFamily="34" charset="0"/>
              </a:rPr>
              <a:t>publikacji przez pracownika FRSE.</a:t>
            </a:r>
          </a:p>
          <a:p>
            <a:endParaRPr lang="pl-PL" sz="1700" b="1" dirty="0" smtClean="0">
              <a:latin typeface="Calibri" panose="020F0502020204030204" pitchFamily="34" charset="0"/>
            </a:endParaRPr>
          </a:p>
          <a:p>
            <a:r>
              <a:rPr lang="pl-PL" sz="1700" b="1" dirty="0" smtClean="0">
                <a:latin typeface="Calibri" panose="020F0502020204030204" pitchFamily="34" charset="0"/>
              </a:rPr>
              <a:t>Kontakt</a:t>
            </a:r>
            <a:r>
              <a:rPr lang="pl-PL" sz="1700" b="1" dirty="0">
                <a:latin typeface="Calibri" panose="020F0502020204030204" pitchFamily="34" charset="0"/>
              </a:rPr>
              <a:t>:</a:t>
            </a:r>
            <a:br>
              <a:rPr lang="pl-PL" sz="1700" b="1" dirty="0">
                <a:latin typeface="Calibri" panose="020F0502020204030204" pitchFamily="34" charset="0"/>
              </a:rPr>
            </a:br>
            <a:r>
              <a:rPr lang="pl-PL" altLang="pl-PL" sz="1700" b="1" dirty="0">
                <a:latin typeface="Calibri" panose="020F0502020204030204" pitchFamily="34" charset="0"/>
                <a:hlinkClick r:id="rId4"/>
              </a:rPr>
              <a:t>upowszechnianie@erasmusplus.org.pl</a:t>
            </a:r>
            <a:r>
              <a:rPr lang="pl-PL" sz="1700" b="1" dirty="0">
                <a:latin typeface="Calibri" panose="020F0502020204030204" pitchFamily="34" charset="0"/>
              </a:rPr>
              <a:t> 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96952"/>
            <a:ext cx="3960440" cy="1832489"/>
          </a:xfrm>
          <a:prstGeom prst="rect">
            <a:avLst/>
          </a:prstGeom>
          <a:solidFill>
            <a:srgbClr val="005061"/>
          </a:solidFill>
          <a:ln w="9525">
            <a:solidFill>
              <a:srgbClr val="005061"/>
            </a:solidFill>
            <a:miter lim="800000"/>
            <a:headEnd/>
            <a:tailEnd/>
          </a:ln>
          <a:extLst/>
        </p:spPr>
      </p:pic>
    </p:spTree>
    <p:extLst>
      <p:ext uri="{BB962C8B-B14F-4D97-AF65-F5344CB8AC3E}">
        <p14:creationId xmlns:p14="http://schemas.microsoft.com/office/powerpoint/2010/main" val="1211760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Monitoring projektów </a:t>
            </a:r>
            <a:r>
              <a:rPr lang="pl-PL" dirty="0" smtClean="0">
                <a:latin typeface="Calibri" panose="020F0502020204030204" pitchFamily="34" charset="0"/>
              </a:rPr>
              <a:t>- poziom </a:t>
            </a:r>
            <a:r>
              <a:rPr lang="pl-PL" dirty="0">
                <a:latin typeface="Calibri" panose="020F0502020204030204" pitchFamily="34" charset="0"/>
              </a:rPr>
              <a:t>FRSE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Bieżąca weryfikacja dokumentacji / stanu realizacji projektu: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terminy mobilności  - </a:t>
            </a:r>
            <a:r>
              <a:rPr lang="pl-PL" b="1" u="sng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zmianę terminu </a:t>
            </a:r>
            <a:r>
              <a:rPr lang="pl-PL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należy zgłosić poprzez </a:t>
            </a:r>
            <a:r>
              <a:rPr lang="pl-PL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aktualizację formularza kontraktowego (wersja elektroniczna)</a:t>
            </a:r>
            <a:r>
              <a:rPr lang="pl-PL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  <a:r>
              <a:rPr lang="pl-PL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oraz wysłanie do opiekuna informacji mailowej dot. złożenia dokumentu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dokumenty rekrutacyjne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umowa finansowa pomiędzy organizacją wysyłającą a uczestnikiem mobilności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poprawność danych w formularzu SL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rejestracja mobilności w systemie Mobility </a:t>
            </a:r>
            <a:r>
              <a:rPr lang="pl-PL" dirty="0" err="1" smtClean="0">
                <a:latin typeface="Calibri" panose="020F0502020204030204" pitchFamily="34" charset="0"/>
              </a:rPr>
              <a:t>Tool</a:t>
            </a:r>
            <a:r>
              <a:rPr lang="pl-PL" dirty="0" smtClean="0">
                <a:latin typeface="Calibri" panose="020F0502020204030204" pitchFamily="34" charset="0"/>
              </a:rPr>
              <a:t>+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oświadczenia uczestników projektu</a:t>
            </a:r>
          </a:p>
          <a:p>
            <a:pPr marL="285750" indent="-193675">
              <a:spcBef>
                <a:spcPts val="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indywidualne raporty uczestników</a:t>
            </a:r>
            <a:endParaRPr lang="pl-PL" sz="1800" b="1" dirty="0">
              <a:latin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pl-PL" sz="1800" b="1" dirty="0">
                <a:latin typeface="Calibri" panose="020F0502020204030204" pitchFamily="34" charset="0"/>
              </a:rPr>
              <a:t>Wizyty monitorujące i doradcze w siedzibie Beneficjenta: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omówienie przebiegu realizacji projektu pod względem organizacyjnym i jakościowym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rozwiązywanie bieżących trudności</a:t>
            </a:r>
          </a:p>
          <a:p>
            <a:pPr marL="285750" indent="-193675"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identyfikowanie przykładów dobrej praktyki</a:t>
            </a: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8755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Dziękuję za Uwagę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r"/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23849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/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Współpraca z </a:t>
            </a:r>
            <a:r>
              <a:rPr lang="pl-PL" dirty="0" smtClean="0">
                <a:latin typeface="Calibri" panose="020F0502020204030204" pitchFamily="34" charset="0"/>
              </a:rPr>
              <a:t>partnerami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643192" cy="4248473"/>
          </a:xfrm>
        </p:spPr>
        <p:txBody>
          <a:bodyPr/>
          <a:lstStyle/>
          <a:p>
            <a:r>
              <a:rPr lang="pl-PL" sz="1800" b="1" dirty="0" smtClean="0">
                <a:latin typeface="Calibri" panose="020F0502020204030204" pitchFamily="34" charset="0"/>
              </a:rPr>
              <a:t>Organizacje zaangażowane w projekt mobilności:</a:t>
            </a:r>
            <a:endParaRPr lang="pl-PL" sz="1800" b="1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pl-PL" dirty="0">
              <a:latin typeface="Calibri" panose="020F0502020204030204" pitchFamily="34" charset="0"/>
            </a:endParaRPr>
          </a:p>
          <a:p>
            <a:pPr marL="266700" lvl="1" indent="0">
              <a:buNone/>
            </a:pPr>
            <a:r>
              <a:rPr lang="pl-PL" b="1" dirty="0" smtClean="0">
                <a:latin typeface="Calibri" panose="020F0502020204030204" pitchFamily="34" charset="0"/>
              </a:rPr>
              <a:t>WYSYŁAJĄCA </a:t>
            </a:r>
            <a:r>
              <a:rPr lang="pl-PL" dirty="0" smtClean="0">
                <a:latin typeface="Calibri" panose="020F0502020204030204" pitchFamily="34" charset="0"/>
              </a:rPr>
              <a:t>- odpowiada </a:t>
            </a:r>
            <a:r>
              <a:rPr lang="pl-PL" dirty="0">
                <a:latin typeface="Calibri" panose="020F0502020204030204" pitchFamily="34" charset="0"/>
              </a:rPr>
              <a:t>za dokonywanie wyboru osób uczących się/kadry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ramach kształcenia i szkolenia zawodowego </a:t>
            </a:r>
            <a:r>
              <a:rPr lang="pl-PL" dirty="0" smtClean="0">
                <a:latin typeface="Calibri" panose="020F0502020204030204" pitchFamily="34" charset="0"/>
              </a:rPr>
              <a:t>oraz </a:t>
            </a:r>
            <a:r>
              <a:rPr lang="pl-PL" dirty="0">
                <a:latin typeface="Calibri" panose="020F0502020204030204" pitchFamily="34" charset="0"/>
              </a:rPr>
              <a:t>wysyłanie ich za granicę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celu realizacji stażu/programu szkolenia w zagranicznej </a:t>
            </a:r>
            <a:r>
              <a:rPr lang="pl-PL" dirty="0" smtClean="0">
                <a:latin typeface="Calibri" panose="020F0502020204030204" pitchFamily="34" charset="0"/>
              </a:rPr>
              <a:t>instytucji</a:t>
            </a:r>
          </a:p>
          <a:p>
            <a:pPr marL="266700" lvl="1" indent="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lvl="1" indent="0">
              <a:buNone/>
            </a:pPr>
            <a:r>
              <a:rPr lang="pl-PL" b="1" dirty="0" smtClean="0">
                <a:latin typeface="Calibri" panose="020F0502020204030204" pitchFamily="34" charset="0"/>
              </a:rPr>
              <a:t>POŚREDNICZĄCA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- </a:t>
            </a:r>
            <a:r>
              <a:rPr lang="pl-PL" dirty="0" smtClean="0">
                <a:latin typeface="Calibri" panose="020F0502020204030204" pitchFamily="34" charset="0"/>
              </a:rPr>
              <a:t>specjalizuje </a:t>
            </a:r>
            <a:r>
              <a:rPr lang="pl-PL" dirty="0">
                <a:latin typeface="Calibri" panose="020F0502020204030204" pitchFamily="34" charset="0"/>
              </a:rPr>
              <a:t>się w organizacji praktyk zagranicznych </a:t>
            </a:r>
            <a:r>
              <a:rPr lang="pl-PL" dirty="0" smtClean="0">
                <a:latin typeface="Calibri" panose="020F0502020204030204" pitchFamily="34" charset="0"/>
              </a:rPr>
              <a:t>i </a:t>
            </a:r>
            <a:r>
              <a:rPr lang="pl-PL" dirty="0">
                <a:latin typeface="Calibri" panose="020F0502020204030204" pitchFamily="34" charset="0"/>
              </a:rPr>
              <a:t>pośredniczy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znalezieniu odpowiedniego miejsca </a:t>
            </a:r>
            <a:r>
              <a:rPr lang="pl-PL" dirty="0" smtClean="0">
                <a:latin typeface="Calibri" panose="020F0502020204030204" pitchFamily="34" charset="0"/>
              </a:rPr>
              <a:t>stażu </a:t>
            </a:r>
            <a:r>
              <a:rPr lang="pl-PL" dirty="0">
                <a:latin typeface="Calibri" panose="020F0502020204030204" pitchFamily="34" charset="0"/>
              </a:rPr>
              <a:t>lub szkolenia, ale </a:t>
            </a:r>
            <a:r>
              <a:rPr lang="pl-PL" dirty="0" smtClean="0">
                <a:latin typeface="Calibri" panose="020F0502020204030204" pitchFamily="34" charset="0"/>
              </a:rPr>
              <a:t>nie </a:t>
            </a:r>
            <a:r>
              <a:rPr lang="pl-PL" dirty="0">
                <a:latin typeface="Calibri" panose="020F0502020204030204" pitchFamily="34" charset="0"/>
              </a:rPr>
              <a:t>oferuje go bezpośrednio u </a:t>
            </a:r>
            <a:r>
              <a:rPr lang="pl-PL" dirty="0" smtClean="0">
                <a:latin typeface="Calibri" panose="020F0502020204030204" pitchFamily="34" charset="0"/>
              </a:rPr>
              <a:t>siebie</a:t>
            </a:r>
          </a:p>
          <a:p>
            <a:pPr marL="266700" lvl="1" indent="0"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lvl="1" indent="0">
              <a:buNone/>
            </a:pPr>
            <a:r>
              <a:rPr lang="pl-PL" b="1" dirty="0" smtClean="0">
                <a:latin typeface="Calibri" panose="020F0502020204030204" pitchFamily="34" charset="0"/>
              </a:rPr>
              <a:t>PRZYJMUJĄCA </a:t>
            </a:r>
            <a:r>
              <a:rPr lang="pl-PL" dirty="0">
                <a:latin typeface="Calibri" panose="020F0502020204030204" pitchFamily="34" charset="0"/>
              </a:rPr>
              <a:t>- odpowiada za </a:t>
            </a:r>
            <a:r>
              <a:rPr lang="pl-PL" dirty="0" smtClean="0">
                <a:latin typeface="Calibri" panose="020F0502020204030204" pitchFamily="34" charset="0"/>
              </a:rPr>
              <a:t>przyjmowanie </a:t>
            </a:r>
            <a:r>
              <a:rPr lang="pl-PL" dirty="0">
                <a:latin typeface="Calibri" panose="020F0502020204030204" pitchFamily="34" charset="0"/>
              </a:rPr>
              <a:t>z zagranicy osób uczących się/kadry </a:t>
            </a:r>
            <a:r>
              <a:rPr lang="pl-PL" dirty="0" smtClean="0">
                <a:latin typeface="Calibri" panose="020F0502020204030204" pitchFamily="34" charset="0"/>
              </a:rPr>
              <a:t/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ramach kształcenia i szkolenia zawodowego oraz oferowanie im realizacji programu </a:t>
            </a:r>
            <a:r>
              <a:rPr lang="pl-PL" dirty="0" smtClean="0">
                <a:latin typeface="Calibri" panose="020F0502020204030204" pitchFamily="34" charset="0"/>
              </a:rPr>
              <a:t>stażu </a:t>
            </a:r>
            <a:r>
              <a:rPr lang="pl-PL" dirty="0">
                <a:latin typeface="Calibri" panose="020F0502020204030204" pitchFamily="34" charset="0"/>
              </a:rPr>
              <a:t>lub szkolenia w swojej instytucji</a:t>
            </a:r>
          </a:p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939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Współpraca z partnerami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Współpraca w ramach grupy partnerskiej: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sugerujemy podpisanie </a:t>
            </a:r>
            <a:r>
              <a:rPr lang="pl-PL" b="1" dirty="0">
                <a:latin typeface="Calibri" panose="020F0502020204030204" pitchFamily="34" charset="0"/>
              </a:rPr>
              <a:t>Umowy partnerskiej/Porozumienia o współpracy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zrównoważony podział obowiązków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doprecyzowanie z partnerem kwestii:</a:t>
            </a:r>
          </a:p>
          <a:p>
            <a:pPr lvl="1" indent="0">
              <a:spcBef>
                <a:spcPts val="384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 terminów </a:t>
            </a:r>
            <a:r>
              <a:rPr lang="pl-PL" dirty="0">
                <a:latin typeface="Calibri" panose="020F0502020204030204" pitchFamily="34" charset="0"/>
              </a:rPr>
              <a:t>mobilności</a:t>
            </a:r>
          </a:p>
          <a:p>
            <a:pPr lvl="1" indent="0">
              <a:spcBef>
                <a:spcPts val="384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 programów </a:t>
            </a:r>
            <a:r>
              <a:rPr lang="pl-PL" dirty="0">
                <a:latin typeface="Calibri" panose="020F0502020204030204" pitchFamily="34" charset="0"/>
              </a:rPr>
              <a:t>staży/szkoleń</a:t>
            </a:r>
          </a:p>
          <a:p>
            <a:pPr lvl="1" indent="0">
              <a:spcBef>
                <a:spcPts val="384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 miejsc </a:t>
            </a:r>
            <a:r>
              <a:rPr lang="pl-PL" dirty="0">
                <a:latin typeface="Calibri" panose="020F0502020204030204" pitchFamily="34" charset="0"/>
              </a:rPr>
              <a:t>realizacji staży/szkoleń</a:t>
            </a:r>
          </a:p>
          <a:p>
            <a:pPr lvl="1" indent="0">
              <a:spcBef>
                <a:spcPts val="384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 form i zasad opieki nad uczestnikami</a:t>
            </a:r>
          </a:p>
          <a:p>
            <a:pPr lvl="1" indent="0">
              <a:spcBef>
                <a:spcPts val="384"/>
              </a:spcBef>
              <a:buNone/>
            </a:pPr>
            <a:r>
              <a:rPr lang="pl-PL" dirty="0" smtClean="0">
                <a:latin typeface="Calibri" panose="020F0502020204030204" pitchFamily="34" charset="0"/>
              </a:rPr>
              <a:t>-  organizacji zakwaterowania, wyżywienia i transportu</a:t>
            </a:r>
          </a:p>
          <a:p>
            <a:pPr marL="1028700"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800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1259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Zespół projektowy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Zespół projektowy:</a:t>
            </a:r>
          </a:p>
          <a:p>
            <a:pPr marL="285750" indent="-1936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przykładowy skład zespołu</a:t>
            </a:r>
            <a:r>
              <a:rPr lang="pl-PL" dirty="0" smtClean="0">
                <a:latin typeface="Calibri" panose="020F0502020204030204" pitchFamily="34" charset="0"/>
              </a:rPr>
              <a:t>: dyrektor szkoły, koordynator projektu, kierownik szkolenia praktycznego, członkowie Komisji Rekrutacyjnej, opiekunowie wyjeżdżający z młodzieżą, wychowawcy klas, z których rekrutowani są uczniowie, księgowa</a:t>
            </a:r>
          </a:p>
          <a:p>
            <a:pPr marL="285750" indent="-1936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znajomość zasad programu</a:t>
            </a:r>
          </a:p>
          <a:p>
            <a:pPr marL="285750" indent="-1936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jasny podział zadań i odpowiedzialności </a:t>
            </a:r>
            <a:r>
              <a:rPr lang="pl-PL" dirty="0" smtClean="0">
                <a:latin typeface="Calibri" panose="020F0502020204030204" pitchFamily="34" charset="0"/>
              </a:rPr>
              <a:t>w zespole </a:t>
            </a:r>
          </a:p>
          <a:p>
            <a:pPr marL="285750" indent="-1936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motywacja członków zespołu </a:t>
            </a:r>
          </a:p>
          <a:p>
            <a:pPr marL="1028700"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800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324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Grupa docelowa projektu FRSE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Grupa docelowa: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uczniowie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szkół zawodowych i </a:t>
            </a:r>
            <a:r>
              <a:rPr lang="pl-PL" dirty="0" smtClean="0">
                <a:latin typeface="Calibri" panose="020F0502020204030204" pitchFamily="34" charset="0"/>
              </a:rPr>
              <a:t>technicznych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absolwenci</a:t>
            </a:r>
            <a:r>
              <a:rPr lang="pl-PL" dirty="0" smtClean="0">
                <a:latin typeface="Calibri" panose="020F0502020204030204" pitchFamily="34" charset="0"/>
              </a:rPr>
              <a:t> </a:t>
            </a:r>
            <a:r>
              <a:rPr lang="pl-PL" dirty="0">
                <a:latin typeface="Calibri" panose="020F0502020204030204" pitchFamily="34" charset="0"/>
              </a:rPr>
              <a:t>– tzw. „</a:t>
            </a:r>
            <a:r>
              <a:rPr lang="pl-PL" dirty="0" err="1">
                <a:latin typeface="Calibri" panose="020F0502020204030204" pitchFamily="34" charset="0"/>
              </a:rPr>
              <a:t>recent</a:t>
            </a:r>
            <a:r>
              <a:rPr lang="pl-PL" dirty="0">
                <a:latin typeface="Calibri" panose="020F0502020204030204" pitchFamily="34" charset="0"/>
              </a:rPr>
              <a:t> </a:t>
            </a:r>
            <a:r>
              <a:rPr lang="pl-PL" dirty="0" err="1">
                <a:latin typeface="Calibri" panose="020F0502020204030204" pitchFamily="34" charset="0"/>
              </a:rPr>
              <a:t>graduates</a:t>
            </a:r>
            <a:r>
              <a:rPr lang="pl-PL" dirty="0">
                <a:latin typeface="Calibri" panose="020F0502020204030204" pitchFamily="34" charset="0"/>
              </a:rPr>
              <a:t>” (mobilność musi być zrealizowana w ciągu jednego roku od ukończenia nauki przez uczestnika</a:t>
            </a:r>
            <a:r>
              <a:rPr lang="pl-PL" dirty="0" smtClean="0">
                <a:latin typeface="Calibri" panose="020F0502020204030204" pitchFamily="34" charset="0"/>
              </a:rPr>
              <a:t>)</a:t>
            </a:r>
          </a:p>
          <a:p>
            <a:pPr marL="285750" indent="-193675">
              <a:spcBef>
                <a:spcPts val="384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kadra</a:t>
            </a:r>
            <a:r>
              <a:rPr lang="pl-PL" dirty="0" smtClean="0">
                <a:latin typeface="Calibri" panose="020F0502020204030204" pitchFamily="34" charset="0"/>
              </a:rPr>
              <a:t> kształcenia i szkolenia zawodowego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pl-PL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Kwalifikowany </a:t>
            </a:r>
            <a:r>
              <a:rPr lang="pl-PL" b="1" dirty="0">
                <a:solidFill>
                  <a:schemeClr val="accent1"/>
                </a:solidFill>
                <a:latin typeface="Calibri" panose="020F0502020204030204" pitchFamily="34" charset="0"/>
              </a:rPr>
              <a:t>udział w tylko jednej zagranicznej mobilności w ramach projektu PO WER realizowanego przez FRSE – dot. konkursu </a:t>
            </a:r>
            <a:r>
              <a:rPr lang="pl-PL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2017 i 2018</a:t>
            </a:r>
            <a:r>
              <a:rPr lang="pl-PL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pl-PL" dirty="0" smtClean="0">
                <a:latin typeface="Calibri" panose="020F0502020204030204" pitchFamily="34" charset="0"/>
              </a:rPr>
              <a:t>Art. I.1.4 Umowy finansowej: </a:t>
            </a:r>
            <a:r>
              <a:rPr lang="pl-PL" b="1" dirty="0" smtClean="0">
                <a:latin typeface="Calibri" panose="020F0502020204030204" pitchFamily="34" charset="0"/>
              </a:rPr>
              <a:t>„</a:t>
            </a:r>
            <a:r>
              <a:rPr lang="pl-PL" b="1" dirty="0">
                <a:latin typeface="Calibri" panose="020F0502020204030204" pitchFamily="34" charset="0"/>
              </a:rPr>
              <a:t>W ramach projektu Ponadnarodowa mobilność  uczniów i absolwentów oraz kadry kształcenia zawodowego, </a:t>
            </a:r>
            <a:r>
              <a:rPr lang="pl-PL" b="1" u="sng" dirty="0">
                <a:latin typeface="Calibri" panose="020F0502020204030204" pitchFamily="34" charset="0"/>
              </a:rPr>
              <a:t>każdy </a:t>
            </a:r>
            <a:r>
              <a:rPr lang="pl-PL" b="1" u="sng" dirty="0" smtClean="0">
                <a:latin typeface="Calibri" panose="020F0502020204030204" pitchFamily="34" charset="0"/>
              </a:rPr>
              <a:t>jego uczestnik </a:t>
            </a:r>
            <a:r>
              <a:rPr lang="pl-PL" b="1" u="sng" dirty="0">
                <a:latin typeface="Calibri" panose="020F0502020204030204" pitchFamily="34" charset="0"/>
              </a:rPr>
              <a:t>może wziąć udział maksymalnie w jednej zagranicznej mobilności</a:t>
            </a:r>
            <a:r>
              <a:rPr lang="pl-PL" b="1" dirty="0">
                <a:latin typeface="Calibri" panose="020F0502020204030204" pitchFamily="34" charset="0"/>
              </a:rPr>
              <a:t>.”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800" b="1" dirty="0" smtClean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sz="1800" b="1" dirty="0">
              <a:latin typeface="Calibri" panose="020F050202020403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l-PL" dirty="0" smtClean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7322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Rekrutacja uczestników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 lvl="0"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ZASADY REKRUTACJI:</a:t>
            </a:r>
          </a:p>
          <a:p>
            <a:pPr marL="266700" lvl="0" indent="-266700">
              <a:buFont typeface="+mj-lt"/>
              <a:buAutoNum type="romanUcPeriod"/>
            </a:pPr>
            <a:r>
              <a:rPr lang="pl-PL" dirty="0" smtClean="0">
                <a:latin typeface="Calibri" panose="020F0502020204030204" pitchFamily="34" charset="0"/>
              </a:rPr>
              <a:t>przygotowanie </a:t>
            </a:r>
            <a:r>
              <a:rPr lang="pl-PL" dirty="0">
                <a:latin typeface="Calibri" panose="020F0502020204030204" pitchFamily="34" charset="0"/>
              </a:rPr>
              <a:t>dokumentacji </a:t>
            </a:r>
            <a:r>
              <a:rPr lang="pl-PL" dirty="0" smtClean="0">
                <a:latin typeface="Calibri" panose="020F0502020204030204" pitchFamily="34" charset="0"/>
              </a:rPr>
              <a:t>rekrutacyjnej:</a:t>
            </a:r>
          </a:p>
          <a:p>
            <a:pPr marL="625475" lvl="1" indent="-147638" defTabSz="890588"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regulaminu</a:t>
            </a:r>
            <a:r>
              <a:rPr lang="pl-PL" dirty="0">
                <a:latin typeface="Calibri" panose="020F0502020204030204" pitchFamily="34" charset="0"/>
              </a:rPr>
              <a:t> zawierającego </a:t>
            </a:r>
            <a:r>
              <a:rPr lang="pl-PL" b="1" dirty="0">
                <a:latin typeface="Calibri" panose="020F0502020204030204" pitchFamily="34" charset="0"/>
              </a:rPr>
              <a:t>przejrzyste kryteria oceny </a:t>
            </a:r>
            <a:r>
              <a:rPr lang="pl-PL" dirty="0">
                <a:latin typeface="Calibri" panose="020F0502020204030204" pitchFamily="34" charset="0"/>
              </a:rPr>
              <a:t>i </a:t>
            </a:r>
            <a:r>
              <a:rPr lang="pl-PL" b="1" dirty="0">
                <a:latin typeface="Calibri" panose="020F0502020204030204" pitchFamily="34" charset="0"/>
              </a:rPr>
              <a:t>procedurę </a:t>
            </a:r>
            <a:r>
              <a:rPr lang="pl-PL" b="1" dirty="0" smtClean="0">
                <a:latin typeface="Calibri" panose="020F0502020204030204" pitchFamily="34" charset="0"/>
              </a:rPr>
              <a:t>odwoławczą</a:t>
            </a:r>
          </a:p>
          <a:p>
            <a:pPr marL="625475" lvl="1" indent="-147638" defTabSz="890588"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formularzy zgłoszeniowych </a:t>
            </a:r>
            <a:r>
              <a:rPr lang="pl-PL" dirty="0" smtClean="0">
                <a:latin typeface="Calibri" panose="020F0502020204030204" pitchFamily="34" charset="0"/>
              </a:rPr>
              <a:t>uczestników </a:t>
            </a:r>
            <a:r>
              <a:rPr lang="pl-PL" dirty="0">
                <a:latin typeface="Calibri" panose="020F0502020204030204" pitchFamily="34" charset="0"/>
              </a:rPr>
              <a:t>(zgodne ze wzorem FRSE</a:t>
            </a:r>
            <a:r>
              <a:rPr lang="pl-PL" dirty="0" smtClean="0">
                <a:latin typeface="Calibri" panose="020F0502020204030204" pitchFamily="34" charset="0"/>
              </a:rPr>
              <a:t>)</a:t>
            </a:r>
          </a:p>
          <a:p>
            <a:pPr marL="625475" lvl="1" indent="-147638" defTabSz="890588"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i</a:t>
            </a:r>
            <a:r>
              <a:rPr lang="pl-PL" dirty="0" smtClean="0">
                <a:latin typeface="Calibri" panose="020F0502020204030204" pitchFamily="34" charset="0"/>
              </a:rPr>
              <a:t>nnych dokumentów, jeśli występują (np. testy kwalifikacyjne, oceny rozmów kwalifikacyjnych)</a:t>
            </a:r>
            <a:endParaRPr lang="pl-PL" dirty="0">
              <a:latin typeface="Calibri" panose="020F0502020204030204" pitchFamily="34" charset="0"/>
            </a:endParaRPr>
          </a:p>
          <a:p>
            <a:pPr marL="266700" lvl="0" indent="-266700">
              <a:buFont typeface="+mj-lt"/>
              <a:buAutoNum type="romanUcPeriod"/>
            </a:pPr>
            <a:r>
              <a:rPr lang="pl-PL" dirty="0" smtClean="0">
                <a:latin typeface="Calibri" panose="020F0502020204030204" pitchFamily="34" charset="0"/>
              </a:rPr>
              <a:t>powołanie </a:t>
            </a:r>
            <a:r>
              <a:rPr lang="pl-PL" b="1" dirty="0" smtClean="0">
                <a:latin typeface="Calibri" panose="020F0502020204030204" pitchFamily="34" charset="0"/>
              </a:rPr>
              <a:t>Komisji Rekrutacyjnej </a:t>
            </a:r>
          </a:p>
          <a:p>
            <a:pPr marL="266700" lvl="0" indent="-266700">
              <a:buFont typeface="+mj-lt"/>
              <a:buAutoNum type="romanUcPeriod"/>
            </a:pPr>
            <a:r>
              <a:rPr lang="pl-PL" dirty="0" smtClean="0">
                <a:latin typeface="Calibri" panose="020F0502020204030204" pitchFamily="34" charset="0"/>
              </a:rPr>
              <a:t>akcja informacyjna o uruchomieniu naboru</a:t>
            </a:r>
          </a:p>
          <a:p>
            <a:pPr marL="266700" lvl="0" indent="-266700">
              <a:buFont typeface="+mj-lt"/>
              <a:buAutoNum type="romanUcPeriod"/>
            </a:pPr>
            <a:r>
              <a:rPr lang="pl-PL" dirty="0" smtClean="0">
                <a:latin typeface="Calibri" panose="020F0502020204030204" pitchFamily="34" charset="0"/>
              </a:rPr>
              <a:t>selekcja uczestników, potwierdzona </a:t>
            </a:r>
            <a:r>
              <a:rPr lang="pl-PL" b="1" dirty="0" smtClean="0">
                <a:latin typeface="Calibri" panose="020F0502020204030204" pitchFamily="34" charset="0"/>
              </a:rPr>
              <a:t>protokołem z rekrutacji </a:t>
            </a:r>
            <a:r>
              <a:rPr lang="pl-PL" dirty="0" smtClean="0">
                <a:latin typeface="Calibri" panose="020F0502020204030204" pitchFamily="34" charset="0"/>
              </a:rPr>
              <a:t>(podpisanym przez Komisję Rekrutacyjną </a:t>
            </a:r>
          </a:p>
          <a:p>
            <a:pPr marL="266700" lvl="0" indent="-266700">
              <a:buFont typeface="+mj-lt"/>
              <a:buAutoNum type="romanUcPeriod"/>
            </a:pPr>
            <a:r>
              <a:rPr lang="pl-PL" dirty="0" smtClean="0">
                <a:latin typeface="Calibri" panose="020F0502020204030204" pitchFamily="34" charset="0"/>
              </a:rPr>
              <a:t>stworzenie </a:t>
            </a:r>
            <a:r>
              <a:rPr lang="pl-PL" b="1" dirty="0" smtClean="0">
                <a:latin typeface="Calibri" panose="020F0502020204030204" pitchFamily="34" charset="0"/>
              </a:rPr>
              <a:t>list rankingowych: głównej i rezerwowej</a:t>
            </a:r>
          </a:p>
          <a:p>
            <a:pPr marL="266700" lvl="0" indent="-266700">
              <a:buFont typeface="+mj-lt"/>
              <a:buAutoNum type="romanUcPeriod"/>
            </a:pPr>
            <a:r>
              <a:rPr lang="pl-PL" dirty="0" smtClean="0">
                <a:latin typeface="Calibri" panose="020F0502020204030204" pitchFamily="34" charset="0"/>
              </a:rPr>
              <a:t>poinformowanie o wynikach rekrutacji</a:t>
            </a:r>
          </a:p>
          <a:p>
            <a:pPr marL="266700" lvl="0" indent="-266700">
              <a:buFont typeface="+mj-lt"/>
              <a:buAutoNum type="romanUcPeriod"/>
            </a:pPr>
            <a:endParaRPr lang="pl-PL" dirty="0">
              <a:latin typeface="Calibri" panose="020F0502020204030204" pitchFamily="34" charset="0"/>
            </a:endParaRPr>
          </a:p>
          <a:p>
            <a:pPr marL="266700" lvl="0" indent="-266700">
              <a:buFont typeface="+mj-lt"/>
              <a:buAutoNum type="romanUcPeriod"/>
            </a:pPr>
            <a:endParaRPr lang="pl-PL" b="1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669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 smtClean="0">
                <a:latin typeface="Calibri" panose="020F0502020204030204" pitchFamily="34" charset="0"/>
              </a:rPr>
              <a:t>Rekrutacja uczestników</a:t>
            </a:r>
            <a:endParaRPr lang="pl-PL" dirty="0">
              <a:latin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/>
          </a:bodyPr>
          <a:lstStyle/>
          <a:p>
            <a:pPr lvl="0"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Dodatkowe informacje: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dokumentacja </a:t>
            </a:r>
            <a:r>
              <a:rPr lang="pl-PL" dirty="0">
                <a:latin typeface="Calibri" panose="020F0502020204030204" pitchFamily="34" charset="0"/>
              </a:rPr>
              <a:t>rekrutacyjna powinna dokładnie odzwierciedlać wszystkie etapy naboru uczestników do </a:t>
            </a:r>
            <a:r>
              <a:rPr lang="pl-PL" dirty="0" smtClean="0">
                <a:latin typeface="Calibri" panose="020F0502020204030204" pitchFamily="34" charset="0"/>
              </a:rPr>
              <a:t>projektu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>
                <a:latin typeface="Calibri" panose="020F0502020204030204" pitchFamily="34" charset="0"/>
              </a:rPr>
              <a:t>w przypadku </a:t>
            </a:r>
            <a:r>
              <a:rPr lang="pl-PL" b="1" dirty="0">
                <a:latin typeface="Calibri" panose="020F0502020204030204" pitchFamily="34" charset="0"/>
              </a:rPr>
              <a:t>rekrutacji uzupełniającej</a:t>
            </a:r>
            <a:r>
              <a:rPr lang="pl-PL" dirty="0">
                <a:latin typeface="Calibri" panose="020F0502020204030204" pitchFamily="34" charset="0"/>
              </a:rPr>
              <a:t> – </a:t>
            </a:r>
            <a:r>
              <a:rPr lang="pl-PL" dirty="0" smtClean="0">
                <a:latin typeface="Calibri" panose="020F0502020204030204" pitchFamily="34" charset="0"/>
              </a:rPr>
              <a:t>fakt ten należy </a:t>
            </a:r>
            <a:r>
              <a:rPr lang="pl-PL" dirty="0">
                <a:latin typeface="Calibri" panose="020F0502020204030204" pitchFamily="34" charset="0"/>
              </a:rPr>
              <a:t>potwierdzić </a:t>
            </a:r>
            <a:r>
              <a:rPr lang="pl-PL" dirty="0" smtClean="0">
                <a:latin typeface="Calibri" panose="020F0502020204030204" pitchFamily="34" charset="0"/>
              </a:rPr>
              <a:t>w </a:t>
            </a:r>
            <a:r>
              <a:rPr lang="pl-PL" dirty="0">
                <a:latin typeface="Calibri" panose="020F0502020204030204" pitchFamily="34" charset="0"/>
              </a:rPr>
              <a:t>dokumentach </a:t>
            </a:r>
            <a:r>
              <a:rPr lang="pl-PL" dirty="0" smtClean="0">
                <a:latin typeface="Calibri" panose="020F0502020204030204" pitchFamily="34" charset="0"/>
              </a:rPr>
              <a:t>rekrutacyjnych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u="sng" dirty="0">
                <a:latin typeface="Calibri" panose="020F0502020204030204" pitchFamily="34" charset="0"/>
              </a:rPr>
              <a:t>zmiany grupy docelowej </a:t>
            </a:r>
            <a:r>
              <a:rPr lang="pl-PL" dirty="0">
                <a:latin typeface="Calibri" panose="020F0502020204030204" pitchFamily="34" charset="0"/>
              </a:rPr>
              <a:t>(np. zmiana zawodów objętych wsparciem, rozszerzenie grupy o dodatkowe klasy) </a:t>
            </a:r>
            <a:r>
              <a:rPr lang="pl-PL" b="1" u="sng" dirty="0">
                <a:latin typeface="Calibri" panose="020F0502020204030204" pitchFamily="34" charset="0"/>
              </a:rPr>
              <a:t>wymagają każdorazowej akceptacji </a:t>
            </a:r>
            <a:r>
              <a:rPr lang="pl-PL" b="1" u="sng" dirty="0" smtClean="0">
                <a:latin typeface="Calibri" panose="020F0502020204030204" pitchFamily="34" charset="0"/>
              </a:rPr>
              <a:t>FRSE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przeprowadzenie rekrutacji dla kadry</a:t>
            </a:r>
            <a:r>
              <a:rPr lang="pl-PL" dirty="0" smtClean="0">
                <a:latin typeface="Calibri" panose="020F0502020204030204" pitchFamily="34" charset="0"/>
              </a:rPr>
              <a:t>, analogicznie jak dla uczniów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osoby wchodzące w skład Komisji Rekrutacyjnej nie powinny oceniać własnych formularzy zgłoszeniowych </a:t>
            </a:r>
          </a:p>
          <a:p>
            <a:pPr marL="285750" indent="-193675">
              <a:spcBef>
                <a:spcPts val="384"/>
              </a:spcBef>
              <a:buFont typeface="Arial" panose="020B0604020202020204" pitchFamily="34" charset="0"/>
              <a:buChar char="•"/>
            </a:pPr>
            <a:r>
              <a:rPr lang="pl-PL" b="1" dirty="0">
                <a:latin typeface="Calibri" panose="020F0502020204030204" pitchFamily="34" charset="0"/>
              </a:rPr>
              <a:t>FRSE na wezwanie Instytucji Zarządzającej może zażądać w trybie pilnym kopii wszystkich dokumentów rekrutacyjnych</a:t>
            </a:r>
          </a:p>
          <a:p>
            <a:pPr marL="285750" indent="-193675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>
              <a:latin typeface="Calibri" panose="020F0502020204030204" pitchFamily="34" charset="0"/>
            </a:endParaRPr>
          </a:p>
          <a:p>
            <a:pPr marL="266700" lvl="0" indent="-266700">
              <a:buFont typeface="+mj-lt"/>
              <a:buAutoNum type="romanUcPeriod"/>
            </a:pPr>
            <a:endParaRPr lang="pl-PL" dirty="0">
              <a:latin typeface="Calibri" panose="020F0502020204030204" pitchFamily="34" charset="0"/>
            </a:endParaRPr>
          </a:p>
          <a:p>
            <a:pPr marL="266700" lvl="0" indent="-266700">
              <a:buFont typeface="+mj-lt"/>
              <a:buAutoNum type="romanUcPeriod"/>
            </a:pPr>
            <a:endParaRPr lang="pl-PL" b="1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98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48872" cy="648072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latin typeface="Calibri" panose="020F0502020204030204" pitchFamily="34" charset="0"/>
              </a:rPr>
              <a:t>Przygotowanie językowe, kulturowe i pedagogiczne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224" y="1628800"/>
            <a:ext cx="7931224" cy="4248473"/>
          </a:xfrm>
        </p:spPr>
        <p:txBody>
          <a:bodyPr>
            <a:normAutofit lnSpcReduction="10000"/>
          </a:bodyPr>
          <a:lstStyle/>
          <a:p>
            <a:pPr>
              <a:spcAft>
                <a:spcPts val="400"/>
              </a:spcAft>
            </a:pPr>
            <a:r>
              <a:rPr lang="pl-PL" sz="1800" b="1" dirty="0" smtClean="0">
                <a:latin typeface="Calibri" panose="020F0502020204030204" pitchFamily="34" charset="0"/>
              </a:rPr>
              <a:t>Przygotowanie: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realizowane </a:t>
            </a:r>
            <a:r>
              <a:rPr lang="pl-PL" b="1" dirty="0" smtClean="0">
                <a:latin typeface="Calibri" panose="020F0502020204030204" pitchFamily="34" charset="0"/>
              </a:rPr>
              <a:t>przez wyjazdem </a:t>
            </a:r>
            <a:r>
              <a:rPr lang="pl-PL" dirty="0" smtClean="0">
                <a:latin typeface="Calibri" panose="020F0502020204030204" pitchFamily="34" charset="0"/>
              </a:rPr>
              <a:t>na mobilność (</a:t>
            </a:r>
            <a:r>
              <a:rPr lang="pl-PL" b="1" dirty="0" smtClean="0">
                <a:latin typeface="Calibri" panose="020F0502020204030204" pitchFamily="34" charset="0"/>
              </a:rPr>
              <a:t>zajęcia za granicą jedynie jako uzupełnienie - </a:t>
            </a:r>
            <a:r>
              <a:rPr lang="pl-PL" dirty="0">
                <a:latin typeface="Calibri" panose="020F0502020204030204" pitchFamily="34" charset="0"/>
              </a:rPr>
              <a:t>realizowane </a:t>
            </a:r>
            <a:r>
              <a:rPr lang="pl-PL" b="1" dirty="0">
                <a:latin typeface="Calibri" panose="020F0502020204030204" pitchFamily="34" charset="0"/>
              </a:rPr>
              <a:t>poza godzinami </a:t>
            </a:r>
            <a:r>
              <a:rPr lang="pl-PL" b="1" dirty="0" smtClean="0">
                <a:latin typeface="Calibri" panose="020F0502020204030204" pitchFamily="34" charset="0"/>
              </a:rPr>
              <a:t>stażu/szkolenia</a:t>
            </a:r>
            <a:r>
              <a:rPr lang="pl-PL" dirty="0" smtClean="0">
                <a:latin typeface="Calibri" panose="020F0502020204030204" pitchFamily="34" charset="0"/>
              </a:rPr>
              <a:t>)</a:t>
            </a:r>
            <a:endParaRPr lang="pl-PL" dirty="0">
              <a:latin typeface="Calibri" panose="020F0502020204030204" pitchFamily="34" charset="0"/>
            </a:endParaRP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przeprowadzone przez wykwalifikowaną kadrę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b="1" dirty="0" smtClean="0">
                <a:latin typeface="Calibri" panose="020F0502020204030204" pitchFamily="34" charset="0"/>
              </a:rPr>
              <a:t>udokumentowane</a:t>
            </a:r>
            <a:r>
              <a:rPr lang="pl-PL" dirty="0" smtClean="0">
                <a:latin typeface="Calibri" panose="020F0502020204030204" pitchFamily="34" charset="0"/>
              </a:rPr>
              <a:t> w postaci: programu, list obecności, itp. 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zbadane pod kątem jego adekwatności (ewaluacja)</a:t>
            </a:r>
          </a:p>
          <a:p>
            <a:pPr marL="285750" indent="-193675">
              <a:spcBef>
                <a:spcPts val="250"/>
              </a:spcBef>
              <a:buFont typeface="Arial" panose="020B0604020202020204" pitchFamily="34" charset="0"/>
              <a:buChar char="•"/>
            </a:pPr>
            <a:r>
              <a:rPr lang="pl-PL" dirty="0" smtClean="0">
                <a:latin typeface="Calibri" panose="020F0502020204030204" pitchFamily="34" charset="0"/>
              </a:rPr>
              <a:t>możliwe do </a:t>
            </a:r>
            <a:r>
              <a:rPr lang="pl-PL" b="1" dirty="0" smtClean="0">
                <a:latin typeface="Calibri" panose="020F0502020204030204" pitchFamily="34" charset="0"/>
              </a:rPr>
              <a:t>sfinansowania ze Wsparcia organizacyjnego </a:t>
            </a:r>
            <a:r>
              <a:rPr lang="pl-PL" dirty="0" smtClean="0">
                <a:latin typeface="Calibri" panose="020F0502020204030204" pitchFamily="34" charset="0"/>
              </a:rPr>
              <a:t>(np. zakup słowników)</a:t>
            </a:r>
            <a:endParaRPr lang="pl-PL" dirty="0">
              <a:latin typeface="Calibri" panose="020F0502020204030204" pitchFamily="34" charset="0"/>
            </a:endParaRPr>
          </a:p>
          <a:p>
            <a:pPr marL="92075">
              <a:spcBef>
                <a:spcPts val="300"/>
              </a:spcBef>
            </a:pPr>
            <a:endParaRPr lang="pl-PL" dirty="0">
              <a:latin typeface="Calibri" panose="020F0502020204030204" pitchFamily="34" charset="0"/>
            </a:endParaRP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pl-PL" b="1" dirty="0" smtClean="0">
                <a:latin typeface="Calibri" panose="020F0502020204030204" pitchFamily="34" charset="0"/>
              </a:rPr>
              <a:t>Przygotowanie JĘZYKOWE </a:t>
            </a:r>
            <a:r>
              <a:rPr lang="pl-PL" dirty="0" smtClean="0">
                <a:latin typeface="Calibri" panose="020F0502020204030204" pitchFamily="34" charset="0"/>
              </a:rPr>
              <a:t>- uwzględniające </a:t>
            </a:r>
            <a:r>
              <a:rPr lang="pl-PL" dirty="0">
                <a:latin typeface="Calibri" panose="020F0502020204030204" pitchFamily="34" charset="0"/>
              </a:rPr>
              <a:t>słownictwo branżowe właściwe dla danej </a:t>
            </a:r>
            <a:r>
              <a:rPr lang="pl-PL" dirty="0" smtClean="0">
                <a:latin typeface="Calibri" panose="020F0502020204030204" pitchFamily="34" charset="0"/>
              </a:rPr>
              <a:t>specjalizacji. Sugerujemy włączenie nauki języka kraju goszczącego. </a:t>
            </a:r>
            <a:br>
              <a:rPr lang="pl-PL" dirty="0" smtClean="0">
                <a:latin typeface="Calibri" panose="020F0502020204030204" pitchFamily="34" charset="0"/>
              </a:rPr>
            </a:br>
            <a:r>
              <a:rPr lang="pl-PL" sz="1800" dirty="0" smtClean="0">
                <a:latin typeface="Calibri" panose="020F0502020204030204" pitchFamily="34" charset="0"/>
              </a:rPr>
              <a:t>*</a:t>
            </a:r>
            <a:r>
              <a:rPr lang="pl-PL" sz="1400" i="1" dirty="0" smtClean="0">
                <a:latin typeface="Calibri" panose="020F0502020204030204" pitchFamily="34" charset="0"/>
              </a:rPr>
              <a:t>Brak możliwości skorzystania z platformy e-learningowej KE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pl-PL" b="1" dirty="0">
                <a:latin typeface="Calibri" panose="020F0502020204030204" pitchFamily="34" charset="0"/>
              </a:rPr>
              <a:t>Przygotowanie </a:t>
            </a:r>
            <a:r>
              <a:rPr lang="pl-PL" b="1" dirty="0" smtClean="0">
                <a:latin typeface="Calibri" panose="020F0502020204030204" pitchFamily="34" charset="0"/>
              </a:rPr>
              <a:t>KULTUROWE </a:t>
            </a:r>
            <a:r>
              <a:rPr lang="pl-PL" dirty="0">
                <a:latin typeface="Calibri" panose="020F0502020204030204" pitchFamily="34" charset="0"/>
              </a:rPr>
              <a:t>-</a:t>
            </a:r>
            <a:r>
              <a:rPr lang="pl-PL" dirty="0" smtClean="0">
                <a:latin typeface="Calibri" panose="020F0502020204030204" pitchFamily="34" charset="0"/>
              </a:rPr>
              <a:t> prezentacja </a:t>
            </a:r>
            <a:r>
              <a:rPr lang="pl-PL" dirty="0">
                <a:latin typeface="Calibri" panose="020F0502020204030204" pitchFamily="34" charset="0"/>
              </a:rPr>
              <a:t>na temat zwyczajów i kultury kraju </a:t>
            </a:r>
            <a:r>
              <a:rPr lang="pl-PL" dirty="0" smtClean="0">
                <a:latin typeface="Calibri" panose="020F0502020204030204" pitchFamily="34" charset="0"/>
              </a:rPr>
              <a:t>goszczącego</a:t>
            </a:r>
          </a:p>
          <a:p>
            <a:pPr>
              <a:spcBef>
                <a:spcPts val="300"/>
              </a:spcBef>
              <a:spcAft>
                <a:spcPts val="600"/>
              </a:spcAft>
            </a:pPr>
            <a:r>
              <a:rPr lang="pl-PL" b="1" dirty="0" smtClean="0">
                <a:latin typeface="Calibri" panose="020F0502020204030204" pitchFamily="34" charset="0"/>
              </a:rPr>
              <a:t>Przygotowanie </a:t>
            </a:r>
            <a:r>
              <a:rPr lang="pl-PL" b="1" dirty="0">
                <a:latin typeface="Calibri" panose="020F0502020204030204" pitchFamily="34" charset="0"/>
              </a:rPr>
              <a:t>PEDAGOGICZNE </a:t>
            </a:r>
            <a:r>
              <a:rPr lang="pl-PL" dirty="0">
                <a:latin typeface="Calibri" panose="020F0502020204030204" pitchFamily="34" charset="0"/>
              </a:rPr>
              <a:t>- </a:t>
            </a:r>
            <a:r>
              <a:rPr lang="pl-PL" dirty="0" smtClean="0">
                <a:latin typeface="Calibri" panose="020F0502020204030204" pitchFamily="34" charset="0"/>
              </a:rPr>
              <a:t>zajęcia </a:t>
            </a:r>
            <a:r>
              <a:rPr lang="pl-PL" dirty="0">
                <a:latin typeface="Calibri" panose="020F0502020204030204" pitchFamily="34" charset="0"/>
              </a:rPr>
              <a:t>z </a:t>
            </a:r>
            <a:r>
              <a:rPr lang="pl-PL" dirty="0" smtClean="0">
                <a:latin typeface="Calibri" panose="020F0502020204030204" pitchFamily="34" charset="0"/>
              </a:rPr>
              <a:t>psychologiem/pedagogiem, sposoby radzenia </a:t>
            </a:r>
            <a:r>
              <a:rPr lang="pl-PL" dirty="0">
                <a:latin typeface="Calibri" panose="020F0502020204030204" pitchFamily="34" charset="0"/>
              </a:rPr>
              <a:t>sobie ze </a:t>
            </a:r>
            <a:r>
              <a:rPr lang="pl-PL" dirty="0" smtClean="0">
                <a:latin typeface="Calibri" panose="020F0502020204030204" pitchFamily="34" charset="0"/>
              </a:rPr>
              <a:t>stresem</a:t>
            </a:r>
            <a:r>
              <a:rPr lang="pl-PL" dirty="0">
                <a:latin typeface="Calibri" panose="020F0502020204030204" pitchFamily="34" charset="0"/>
              </a:rPr>
              <a:t> </a:t>
            </a:r>
            <a:r>
              <a:rPr lang="pl-PL" dirty="0" smtClean="0">
                <a:latin typeface="Calibri" panose="020F0502020204030204" pitchFamily="34" charset="0"/>
              </a:rPr>
              <a:t>i </a:t>
            </a:r>
            <a:r>
              <a:rPr lang="pl-PL" dirty="0">
                <a:latin typeface="Calibri" panose="020F0502020204030204" pitchFamily="34" charset="0"/>
              </a:rPr>
              <a:t>rozłąką, adaptacja w nowym środowisku. Omówienie praw i obowiązków uczestników stażu, </a:t>
            </a:r>
            <a:r>
              <a:rPr lang="pl-PL" dirty="0" smtClean="0">
                <a:latin typeface="Calibri" panose="020F0502020204030204" pitchFamily="34" charset="0"/>
              </a:rPr>
              <a:t> BHP, pierwsza pomoc itp. </a:t>
            </a:r>
          </a:p>
          <a:p>
            <a:pPr marL="266700" indent="-266700">
              <a:buFont typeface="+mj-lt"/>
              <a:buAutoNum type="romanUcPeriod"/>
            </a:pPr>
            <a:endParaRPr lang="pl-PL" sz="1800" dirty="0">
              <a:latin typeface="Calibri" panose="020F0502020204030204" pitchFamily="34" charset="0"/>
            </a:endParaRPr>
          </a:p>
          <a:p>
            <a:pPr marL="266700" indent="-266700">
              <a:buFont typeface="+mj-lt"/>
              <a:buAutoNum type="romanUcPeriod"/>
            </a:pP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2295667"/>
      </p:ext>
    </p:extLst>
  </p:cSld>
  <p:clrMapOvr>
    <a:masterClrMapping/>
  </p:clrMapOvr>
</p:sld>
</file>

<file path=ppt/theme/theme1.xml><?xml version="1.0" encoding="utf-8"?>
<a:theme xmlns:a="http://schemas.openxmlformats.org/drawingml/2006/main" name="Erasmus+">
  <a:themeElements>
    <a:clrScheme name="Niestandardowy 5">
      <a:dk1>
        <a:srgbClr val="005061"/>
      </a:dk1>
      <a:lt1>
        <a:sysClr val="window" lastClr="FFFFFF"/>
      </a:lt1>
      <a:dk2>
        <a:srgbClr val="005061"/>
      </a:dk2>
      <a:lt2>
        <a:srgbClr val="FFFFFF"/>
      </a:lt2>
      <a:accent1>
        <a:srgbClr val="F0575C"/>
      </a:accent1>
      <a:accent2>
        <a:srgbClr val="F0575C"/>
      </a:accent2>
      <a:accent3>
        <a:srgbClr val="F0575C"/>
      </a:accent3>
      <a:accent4>
        <a:srgbClr val="F0575C"/>
      </a:accent4>
      <a:accent5>
        <a:srgbClr val="F0575C"/>
      </a:accent5>
      <a:accent6>
        <a:srgbClr val="F0575C"/>
      </a:accent6>
      <a:hlink>
        <a:srgbClr val="F0575C"/>
      </a:hlink>
      <a:folHlink>
        <a:srgbClr val="F0575C"/>
      </a:folHlink>
    </a:clrScheme>
    <a:fontScheme name="Erasmus+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1701</TotalTime>
  <Words>1454</Words>
  <Application>Microsoft Office PowerPoint</Application>
  <PresentationFormat>Pokaz na ekranie (4:3)</PresentationFormat>
  <Paragraphs>260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Erasmus+</vt:lpstr>
      <vt:lpstr>Prezentacja programu PowerPoint</vt:lpstr>
      <vt:lpstr>Zarządzanie projektem – kwestie jakościowe  Projekt „Ponadnarodowa mobilność uczniów  i absolwentów oraz kadry kształcenia zawodowego”</vt:lpstr>
      <vt:lpstr>Współpraca z partnerami</vt:lpstr>
      <vt:lpstr>Współpraca z partnerami</vt:lpstr>
      <vt:lpstr>Zespół projektowy</vt:lpstr>
      <vt:lpstr>Grupa docelowa projektu FRSE</vt:lpstr>
      <vt:lpstr>Rekrutacja uczestników</vt:lpstr>
      <vt:lpstr>Rekrutacja uczestników</vt:lpstr>
      <vt:lpstr>Przygotowanie językowe, kulturowe i pedagogiczne</vt:lpstr>
      <vt:lpstr>Realizacja staży i szkoleń</vt:lpstr>
      <vt:lpstr>Realizacja staży i szkoleń</vt:lpstr>
      <vt:lpstr>Wizyta przygotowawcza</vt:lpstr>
      <vt:lpstr>Realizacja staży i szkoleń</vt:lpstr>
      <vt:lpstr>opiekunowie</vt:lpstr>
      <vt:lpstr>Certyfikacja </vt:lpstr>
      <vt:lpstr>Ewaluacja </vt:lpstr>
      <vt:lpstr>Ewaluacja </vt:lpstr>
      <vt:lpstr>Upowszechnianie rezultatów</vt:lpstr>
      <vt:lpstr>Upowszechnianie rezultatów</vt:lpstr>
      <vt:lpstr>Upowszechnianie rezultatów</vt:lpstr>
      <vt:lpstr>Upowszechnianie rezultatów </vt:lpstr>
      <vt:lpstr>Monitoring projektów - poziom FRSE </vt:lpstr>
      <vt:lpstr>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Ania</dc:creator>
  <cp:lastModifiedBy>Joanna Bazylak</cp:lastModifiedBy>
  <cp:revision>265</cp:revision>
  <dcterms:created xsi:type="dcterms:W3CDTF">2015-12-08T12:55:20Z</dcterms:created>
  <dcterms:modified xsi:type="dcterms:W3CDTF">2018-10-12T11:12:16Z</dcterms:modified>
</cp:coreProperties>
</file>