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0"/>
  </p:notesMasterIdLst>
  <p:handoutMasterIdLst>
    <p:handoutMasterId r:id="rId21"/>
  </p:handoutMasterIdLst>
  <p:sldIdLst>
    <p:sldId id="326" r:id="rId2"/>
    <p:sldId id="379" r:id="rId3"/>
    <p:sldId id="380" r:id="rId4"/>
    <p:sldId id="363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4" r:id="rId14"/>
    <p:sldId id="395" r:id="rId15"/>
    <p:sldId id="396" r:id="rId16"/>
    <p:sldId id="401" r:id="rId17"/>
    <p:sldId id="400" r:id="rId18"/>
    <p:sldId id="356" r:id="rId19"/>
  </p:sldIdLst>
  <p:sldSz cx="9144000" cy="5143500" type="screen16x9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452"/>
    <a:srgbClr val="F57941"/>
    <a:srgbClr val="FEBF48"/>
    <a:srgbClr val="F6F2A2"/>
    <a:srgbClr val="24C4F0"/>
    <a:srgbClr val="A975B2"/>
    <a:srgbClr val="005061"/>
    <a:srgbClr val="8AC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-489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5A5E-7315-4966-897E-2161F0BF4DEC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19FE-243D-440D-A32F-A126DA0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9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7T15:54:54.85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7T15:55:57.570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462 0,'-445'0,"428"0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C6F22-7026-47D3-95BD-AD4449DD5334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6DABD-8F92-4D3E-9414-314EEB05A1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328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rwszy slajd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"/>
            <a:ext cx="9144000" cy="51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6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zawartość 1/2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555128"/>
            <a:ext cx="4271008" cy="41044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68452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85062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Prostokąt 18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81946"/>
            <a:ext cx="1944216" cy="41376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59124"/>
            <a:ext cx="3970782" cy="28076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5788"/>
            <a:ext cx="1584176" cy="3177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"/>
            <a:ext cx="9144000" cy="514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2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755576" y="303498"/>
            <a:ext cx="8388424" cy="4158462"/>
          </a:xfrm>
          <a:prstGeom prst="rect">
            <a:avLst/>
          </a:prstGeom>
          <a:solidFill>
            <a:srgbClr val="005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755576" y="303498"/>
            <a:ext cx="8388424" cy="4158462"/>
          </a:xfrm>
          <a:prstGeom prst="rect">
            <a:avLst/>
          </a:prstGeom>
          <a:solidFill>
            <a:srgbClr val="005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1597819"/>
            <a:ext cx="7126560" cy="1102519"/>
          </a:xfrm>
        </p:spPr>
        <p:txBody>
          <a:bodyPr>
            <a:normAutofit/>
          </a:bodyPr>
          <a:lstStyle>
            <a:lvl1pPr algn="l">
              <a:defRPr lang="pl-PL" sz="3700" b="1" kern="1200" cap="all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9592" y="2914650"/>
            <a:ext cx="7088832" cy="737220"/>
          </a:xfrm>
        </p:spPr>
        <p:txBody>
          <a:bodyPr>
            <a:normAutofit/>
          </a:bodyPr>
          <a:lstStyle>
            <a:lvl1pPr marL="0" indent="0" algn="l">
              <a:buNone/>
              <a:defRPr lang="pl-PL" sz="22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logo_s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6285"/>
            <a:ext cx="1656184" cy="411249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>
            <a:off x="1259632" y="3975906"/>
            <a:ext cx="5400600" cy="702078"/>
          </a:xfrm>
          <a:prstGeom prst="rect">
            <a:avLst/>
          </a:prstGeom>
          <a:solidFill>
            <a:srgbClr val="F68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EBF48"/>
              </a:solidFill>
            </a:endParaRP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0" y="4083844"/>
            <a:ext cx="5113338" cy="485775"/>
          </a:xfrm>
        </p:spPr>
        <p:txBody>
          <a:bodyPr anchor="ctr">
            <a:noAutofit/>
          </a:bodyPr>
          <a:lstStyle>
            <a:lvl1pPr marL="0" indent="0" algn="ctr">
              <a:lnSpc>
                <a:spcPct val="250000"/>
              </a:lnSpc>
              <a:buNone/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3600" b="1" kern="1200" baseline="300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Kliknij, aby edytować autora</a:t>
            </a:r>
          </a:p>
        </p:txBody>
      </p:sp>
      <p:sp>
        <p:nvSpPr>
          <p:cNvPr id="13" name="Prostokąt 12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7494"/>
            <a:ext cx="2088232" cy="418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897564"/>
            <a:ext cx="7848872" cy="64807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68452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761661"/>
            <a:ext cx="7848872" cy="2646294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81946"/>
            <a:ext cx="1944216" cy="41376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59124"/>
            <a:ext cx="3970782" cy="28076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5788"/>
            <a:ext cx="1584176" cy="3177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djęcie i zawartość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897565"/>
            <a:ext cx="3274322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68452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646293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81946"/>
            <a:ext cx="1944216" cy="41376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59124"/>
            <a:ext cx="3970782" cy="28076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5788"/>
            <a:ext cx="1584176" cy="31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djęcie i zawartość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897564"/>
            <a:ext cx="4271008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789552"/>
            <a:ext cx="4042792" cy="624049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68452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557326"/>
            <a:ext cx="4041775" cy="2796622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81946"/>
            <a:ext cx="1944216" cy="41376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59124"/>
            <a:ext cx="3970782" cy="28076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5788"/>
            <a:ext cx="1584176" cy="31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7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68452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Prostokąt 18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Symbol zastępczy zawartości 5"/>
          <p:cNvSpPr>
            <a:spLocks noGrp="1"/>
          </p:cNvSpPr>
          <p:nvPr>
            <p:ph sz="quarter" idx="10"/>
          </p:nvPr>
        </p:nvSpPr>
        <p:spPr>
          <a:xfrm>
            <a:off x="396554" y="1638345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395537" y="897732"/>
            <a:ext cx="4032002" cy="594122"/>
          </a:xfrm>
        </p:spPr>
        <p:txBody>
          <a:bodyPr anchor="ctr">
            <a:noAutofit/>
          </a:bodyPr>
          <a:lstStyle>
            <a:lvl1pPr marL="0" indent="0">
              <a:buNone/>
              <a:defRPr lang="pl-PL" sz="2000" b="1" kern="1200" cap="all" baseline="0" dirty="0" smtClean="0">
                <a:solidFill>
                  <a:srgbClr val="F68452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2000" b="1" kern="1200" cap="all" dirty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Kliknij, aby edytować styl</a:t>
            </a: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81946"/>
            <a:ext cx="1944216" cy="413769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59124"/>
            <a:ext cx="3970782" cy="28076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5788"/>
            <a:ext cx="1584176" cy="31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9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81946"/>
            <a:ext cx="1944216" cy="41376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59124"/>
            <a:ext cx="3970782" cy="28076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5788"/>
            <a:ext cx="1584176" cy="3177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i zawartość 1/3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516450"/>
            <a:ext cx="3274322" cy="405352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68452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828135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pic>
        <p:nvPicPr>
          <p:cNvPr id="17" name="Obraz 16" descr="logo_s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03498"/>
            <a:ext cx="1368152" cy="339728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81946"/>
            <a:ext cx="1944216" cy="413769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59124"/>
            <a:ext cx="3970782" cy="28076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5788"/>
            <a:ext cx="1584176" cy="31773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5CC2-E3E7-413F-B0B6-13B9E6D1DB68}" type="datetimeFigureOut">
              <a:rPr lang="pl-PL" smtClean="0"/>
              <a:pPr/>
              <a:t>09.05.2022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2A60-5688-4C03-9C6D-4B63185E7A2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1" r:id="rId2"/>
    <p:sldLayoutId id="2147483661" r:id="rId3"/>
    <p:sldLayoutId id="2147483662" r:id="rId4"/>
    <p:sldLayoutId id="2147483669" r:id="rId5"/>
    <p:sldLayoutId id="2147483670" r:id="rId6"/>
    <p:sldLayoutId id="2147483668" r:id="rId7"/>
    <p:sldLayoutId id="2147483667" r:id="rId8"/>
    <p:sldLayoutId id="2147483664" r:id="rId9"/>
    <p:sldLayoutId id="214748366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customXml" Target="../ink/ink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173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A1301D0-11CB-4B95-A1CA-6D0D5B031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11433"/>
            <a:ext cx="8712968" cy="330453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3E9830E-4BAF-462D-9D86-D33D603AE69C}"/>
              </a:ext>
            </a:extLst>
          </p:cNvPr>
          <p:cNvSpPr txBox="1"/>
          <p:nvPr/>
        </p:nvSpPr>
        <p:spPr>
          <a:xfrm>
            <a:off x="2483768" y="195486"/>
            <a:ext cx="5760640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pl-PL" sz="1400" b="1" cap="all" dirty="0">
                <a:solidFill>
                  <a:srgbClr val="F68452"/>
                </a:solidFill>
                <a:latin typeface="Trebuchet MS" pitchFamily="34" charset="0"/>
              </a:rPr>
              <a:t>RAPORT KOŃCOWY - DZIAŁANIA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AC160BF-1993-49D6-9D45-0D837418E0C6}"/>
              </a:ext>
            </a:extLst>
          </p:cNvPr>
          <p:cNvSpPr txBox="1"/>
          <p:nvPr/>
        </p:nvSpPr>
        <p:spPr>
          <a:xfrm>
            <a:off x="2267744" y="460174"/>
            <a:ext cx="66967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300" dirty="0"/>
              <a:t>Należy przedstawić opis profilu zawodowego uczestników mobilności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300" dirty="0"/>
              <a:t>Opis rekrutacji powinien być szczegółowy i zawierać informacje dotyczące m.in.: regulaminu, kryteriów dostępu, komisji rekrutacyjnej, listy rezerwowej, zachowania </a:t>
            </a:r>
            <a:r>
              <a:rPr lang="pl-PL" sz="1300"/>
              <a:t>zasady równych </a:t>
            </a:r>
            <a:r>
              <a:rPr lang="pl-PL" sz="1300" dirty="0"/>
              <a:t>szans i niedyskryminacji itp. </a:t>
            </a:r>
          </a:p>
        </p:txBody>
      </p:sp>
    </p:spTree>
    <p:extLst>
      <p:ext uri="{BB962C8B-B14F-4D97-AF65-F5344CB8AC3E}">
        <p14:creationId xmlns:p14="http://schemas.microsoft.com/office/powerpoint/2010/main" val="425353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871B2E6-CB99-41B6-BC9A-6ACD4B810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68004"/>
            <a:ext cx="8640960" cy="354796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E5FB1E8-C2A2-45D6-B88E-D15AAAD389B0}"/>
              </a:ext>
            </a:extLst>
          </p:cNvPr>
          <p:cNvSpPr txBox="1"/>
          <p:nvPr/>
        </p:nvSpPr>
        <p:spPr>
          <a:xfrm>
            <a:off x="2339752" y="195486"/>
            <a:ext cx="439248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pl-PL" sz="1400" b="1" cap="all" dirty="0">
                <a:solidFill>
                  <a:srgbClr val="F68452"/>
                </a:solidFill>
                <a:latin typeface="Trebuchet MS" pitchFamily="34" charset="0"/>
              </a:rPr>
              <a:t>RAPORT KOŃCOWY – EFEKTY UCZENIA SIĘ I WPŁYW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A637E5F-10DE-425A-B1B8-7E85D1F436A4}"/>
              </a:ext>
            </a:extLst>
          </p:cNvPr>
          <p:cNvSpPr txBox="1"/>
          <p:nvPr/>
        </p:nvSpPr>
        <p:spPr>
          <a:xfrm>
            <a:off x="2411760" y="460174"/>
            <a:ext cx="6624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300" dirty="0"/>
              <a:t>Opis powinien dot. każdego zrealizowanego działania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300" dirty="0"/>
              <a:t>Należy określić, czy udało się zrealizować założenia dot. kompetencji uczestników </a:t>
            </a:r>
          </a:p>
        </p:txBody>
      </p:sp>
    </p:spTree>
    <p:extLst>
      <p:ext uri="{BB962C8B-B14F-4D97-AF65-F5344CB8AC3E}">
        <p14:creationId xmlns:p14="http://schemas.microsoft.com/office/powerpoint/2010/main" val="2818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9688CD1-9969-4A92-83A9-5D4D1536D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02" y="1131590"/>
            <a:ext cx="8821194" cy="312029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6A9555D-E5A8-4E19-AF67-2A637EA9B198}"/>
              </a:ext>
            </a:extLst>
          </p:cNvPr>
          <p:cNvSpPr txBox="1"/>
          <p:nvPr/>
        </p:nvSpPr>
        <p:spPr>
          <a:xfrm>
            <a:off x="2267744" y="195486"/>
            <a:ext cx="439248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pl-PL" sz="1400" b="1" cap="all" dirty="0">
                <a:solidFill>
                  <a:srgbClr val="F68452"/>
                </a:solidFill>
                <a:latin typeface="Trebuchet MS" pitchFamily="34" charset="0"/>
              </a:rPr>
              <a:t>RAPORT KOŃCOWY – EFEKTY UCZENIA SIĘ I WPŁYW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B85C6BE-49F0-4EE8-B494-8FB73E63CB7B}"/>
              </a:ext>
            </a:extLst>
          </p:cNvPr>
          <p:cNvSpPr txBox="1"/>
          <p:nvPr/>
        </p:nvSpPr>
        <p:spPr>
          <a:xfrm>
            <a:off x="1691680" y="460175"/>
            <a:ext cx="691276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300" dirty="0"/>
              <a:t>Należy przedstawić metody użyte w projekcie do ewaluacji efektów uczenia się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300" dirty="0"/>
              <a:t>Opis powinien dotyczyć każdego działania/obszaru w projekcie (m.in.: rekrutacja, przygotowanie, mobilność, współpraca z partnerem, upowszechnianie, zarządzanie)     </a:t>
            </a:r>
          </a:p>
        </p:txBody>
      </p:sp>
    </p:spTree>
    <p:extLst>
      <p:ext uri="{BB962C8B-B14F-4D97-AF65-F5344CB8AC3E}">
        <p14:creationId xmlns:p14="http://schemas.microsoft.com/office/powerpoint/2010/main" val="176067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C20A4A0-5911-4391-BE8A-635F06EBE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84138"/>
            <a:ext cx="8928992" cy="3975223"/>
          </a:xfrm>
          <a:prstGeom prst="rect">
            <a:avLst/>
          </a:prstGeom>
          <a:ln w="19050">
            <a:tailEnd type="triangle"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8F941AC-5173-4B11-AB85-C5E2BA89ACD0}"/>
              </a:ext>
            </a:extLst>
          </p:cNvPr>
          <p:cNvSpPr txBox="1"/>
          <p:nvPr/>
        </p:nvSpPr>
        <p:spPr>
          <a:xfrm>
            <a:off x="2411760" y="267495"/>
            <a:ext cx="4392488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pl-PL" sz="1400" b="1" cap="all" dirty="0">
                <a:solidFill>
                  <a:srgbClr val="F68452"/>
                </a:solidFill>
                <a:latin typeface="Trebuchet MS" pitchFamily="34" charset="0"/>
              </a:rPr>
              <a:t>RAPORT KOŃCOWY – EFEKTY UCZENIA SIĘ I WPŁYW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320193C-5D81-485D-B335-A07F84633C42}"/>
              </a:ext>
            </a:extLst>
          </p:cNvPr>
          <p:cNvSpPr txBox="1"/>
          <p:nvPr/>
        </p:nvSpPr>
        <p:spPr>
          <a:xfrm>
            <a:off x="7164288" y="171901"/>
            <a:ext cx="1728192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l-PL"/>
            </a:defPPr>
            <a:lvl1pPr>
              <a:defRPr sz="9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l-PL" dirty="0"/>
              <a:t>Zalecany jest opis wpływu na wszystkie wymienione </a:t>
            </a:r>
            <a:br>
              <a:rPr lang="pl-PL" dirty="0"/>
            </a:br>
            <a:r>
              <a:rPr lang="pl-PL" dirty="0"/>
              <a:t>w instrukcji podmioty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B5D1EF79-F74E-4E94-9E7F-2915296B4B81}"/>
              </a:ext>
            </a:extLst>
          </p:cNvPr>
          <p:cNvCxnSpPr>
            <a:cxnSpLocks/>
          </p:cNvCxnSpPr>
          <p:nvPr/>
        </p:nvCxnSpPr>
        <p:spPr>
          <a:xfrm flipH="1">
            <a:off x="5940152" y="538338"/>
            <a:ext cx="1152128" cy="5536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184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D9FD03-07CB-496C-BA47-37441640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3483"/>
            <a:ext cx="8856984" cy="375653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EEE85F8-711B-445B-989B-2AD85612591B}"/>
              </a:ext>
            </a:extLst>
          </p:cNvPr>
          <p:cNvSpPr txBox="1"/>
          <p:nvPr/>
        </p:nvSpPr>
        <p:spPr>
          <a:xfrm>
            <a:off x="2483768" y="195487"/>
            <a:ext cx="5616624" cy="40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pl-PL" sz="1400" b="1" cap="all" dirty="0">
                <a:solidFill>
                  <a:srgbClr val="F68452"/>
                </a:solidFill>
                <a:latin typeface="Trebuchet MS" pitchFamily="34" charset="0"/>
              </a:rPr>
              <a:t>RAPORT KOŃCOWY – UPOWSZECHNIANIE REZULTATÓW PROJEKTU</a:t>
            </a:r>
          </a:p>
          <a:p>
            <a:endParaRPr lang="pl-PL" sz="9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0C7426E-70A0-4E8E-BB44-7CDFC9F858AB}"/>
              </a:ext>
            </a:extLst>
          </p:cNvPr>
          <p:cNvSpPr txBox="1"/>
          <p:nvPr/>
        </p:nvSpPr>
        <p:spPr>
          <a:xfrm>
            <a:off x="6516216" y="1127426"/>
            <a:ext cx="2376264" cy="8267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9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Rezultaty miękkie</a:t>
            </a:r>
            <a:r>
              <a:rPr lang="pl-PL" sz="9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9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np. poprawa umiejętności, podniesienie jakości oferty edukacyjnej; </a:t>
            </a:r>
            <a:r>
              <a:rPr lang="pl-PL" sz="9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twarde</a:t>
            </a:r>
            <a:r>
              <a:rPr lang="pl-PL" sz="9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zdobycie nowych uprawnień, nawiązanie współpracy, wdrożenie nowych metod/form zajęć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D10887-EB82-4BED-82F1-D298F8955C6D}"/>
              </a:ext>
            </a:extLst>
          </p:cNvPr>
          <p:cNvSpPr txBox="1"/>
          <p:nvPr/>
        </p:nvSpPr>
        <p:spPr>
          <a:xfrm>
            <a:off x="7452320" y="2388070"/>
            <a:ext cx="1224136" cy="8267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9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Produkty</a:t>
            </a:r>
            <a:r>
              <a:rPr lang="pl-PL" sz="9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9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prezentacje, publikacje, materiały dot. nowych technik </a:t>
            </a:r>
            <a:br>
              <a:rPr lang="pl-PL" sz="9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9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metod kształcenia</a:t>
            </a:r>
          </a:p>
        </p:txBody>
      </p:sp>
    </p:spTree>
    <p:extLst>
      <p:ext uri="{BB962C8B-B14F-4D97-AF65-F5344CB8AC3E}">
        <p14:creationId xmlns:p14="http://schemas.microsoft.com/office/powerpoint/2010/main" val="32319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55AD4BB-87CA-45A1-AF28-8AD1C62A0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86475"/>
            <a:ext cx="8784976" cy="393826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BF97A4F-A849-46B6-A730-C3C1E25D7943}"/>
              </a:ext>
            </a:extLst>
          </p:cNvPr>
          <p:cNvSpPr txBox="1"/>
          <p:nvPr/>
        </p:nvSpPr>
        <p:spPr>
          <a:xfrm>
            <a:off x="2483768" y="195486"/>
            <a:ext cx="4680520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pl-PL" sz="1400" b="1" cap="all" dirty="0">
                <a:solidFill>
                  <a:srgbClr val="F68452"/>
                </a:solidFill>
                <a:latin typeface="Trebuchet MS" pitchFamily="34" charset="0"/>
              </a:rPr>
              <a:t>RAPORT KOŃCOWY - BUDŻET</a:t>
            </a:r>
          </a:p>
        </p:txBody>
      </p:sp>
    </p:spTree>
    <p:extLst>
      <p:ext uri="{BB962C8B-B14F-4D97-AF65-F5344CB8AC3E}">
        <p14:creationId xmlns:p14="http://schemas.microsoft.com/office/powerpoint/2010/main" val="305531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3626EDC8-394A-4936-A454-B5A5F82BE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59582"/>
            <a:ext cx="8064896" cy="3456383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CA42194-7957-4C50-BE5D-EDF07BAB63DC}"/>
              </a:ext>
            </a:extLst>
          </p:cNvPr>
          <p:cNvSpPr txBox="1"/>
          <p:nvPr/>
        </p:nvSpPr>
        <p:spPr>
          <a:xfrm>
            <a:off x="2339752" y="195486"/>
            <a:ext cx="43924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l-PL" sz="1800" b="1" cap="all">
                <a:solidFill>
                  <a:srgbClr val="F68452"/>
                </a:solidFill>
                <a:latin typeface="Trebuchet MS" pitchFamily="34" charset="0"/>
              </a:rPr>
              <a:t>RAPORT KOŃCOWY - oświadczenie</a:t>
            </a:r>
            <a:endParaRPr lang="pl-PL" sz="1800" b="1" cap="all" dirty="0">
              <a:solidFill>
                <a:srgbClr val="F68452"/>
              </a:solidFill>
              <a:latin typeface="Trebuchet MS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D1ACF9C-CB2C-46ED-88A4-F12CE5DC67C8}"/>
              </a:ext>
            </a:extLst>
          </p:cNvPr>
          <p:cNvSpPr txBox="1"/>
          <p:nvPr/>
        </p:nvSpPr>
        <p:spPr>
          <a:xfrm>
            <a:off x="1979712" y="537118"/>
            <a:ext cx="66967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pl-PL" sz="1300" dirty="0"/>
              <a:t>Oświadczenie Beneficjenta stanowi integralną część raportu końcowego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pl-PL" sz="1300" dirty="0"/>
              <a:t>Dokument można pobrać po wygenerowaniu raportu końcowego w sekcji Załączniki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577CD27-3EC1-48C1-A803-9F7644130756}"/>
              </a:ext>
            </a:extLst>
          </p:cNvPr>
          <p:cNvSpPr txBox="1"/>
          <p:nvPr/>
        </p:nvSpPr>
        <p:spPr>
          <a:xfrm>
            <a:off x="6084168" y="3363838"/>
            <a:ext cx="1944216" cy="6745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900" dirty="0">
                <a:solidFill>
                  <a:srgbClr val="FF0000"/>
                </a:solidFill>
              </a:rPr>
              <a:t>Do raportu można dołączyć przykłady produktów projektu, np.: prezentacje, publikacje czy np. materiały promocyjne</a:t>
            </a:r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83D967D1-5AEF-4A81-8179-3859C2DF4467}"/>
              </a:ext>
            </a:extLst>
          </p:cNvPr>
          <p:cNvCxnSpPr>
            <a:cxnSpLocks/>
          </p:cNvCxnSpPr>
          <p:nvPr/>
        </p:nvCxnSpPr>
        <p:spPr>
          <a:xfrm flipH="1">
            <a:off x="3419872" y="3595723"/>
            <a:ext cx="2589042" cy="1462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351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FA31EAD-089F-4E25-A34D-353F590A3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149" y="915566"/>
            <a:ext cx="5626850" cy="331236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3350915-FD79-4FDB-A0FE-FD48FF881FE7}"/>
              </a:ext>
            </a:extLst>
          </p:cNvPr>
          <p:cNvSpPr txBox="1"/>
          <p:nvPr/>
        </p:nvSpPr>
        <p:spPr>
          <a:xfrm>
            <a:off x="2339752" y="19548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cap="all" dirty="0">
                <a:solidFill>
                  <a:srgbClr val="F68452"/>
                </a:solidFill>
                <a:latin typeface="Trebuchet MS" pitchFamily="34" charset="0"/>
              </a:rPr>
              <a:t>RAPORT KOŃCOWY - oświadczenie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57B2D12-2A22-4668-BA4A-8AF9B7C71603}"/>
              </a:ext>
            </a:extLst>
          </p:cNvPr>
          <p:cNvSpPr txBox="1"/>
          <p:nvPr/>
        </p:nvSpPr>
        <p:spPr>
          <a:xfrm>
            <a:off x="611560" y="843558"/>
            <a:ext cx="28083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Scan dokumentu podpisanego przez reprezentanta prawnego należy dołączyć w systemie MT+ przed złożeniem raportu.</a:t>
            </a:r>
          </a:p>
          <a:p>
            <a:pPr algn="ctr"/>
            <a:endParaRPr lang="pl-PL" sz="1400" dirty="0"/>
          </a:p>
          <a:p>
            <a:pPr algn="ctr"/>
            <a:endParaRPr lang="pl-PL" sz="1400" dirty="0"/>
          </a:p>
          <a:p>
            <a:pPr algn="ctr"/>
            <a:r>
              <a:rPr lang="pl-PL" sz="1400" dirty="0"/>
              <a:t>W przypadku zmiany reprezentanta prawnego konieczne jest </a:t>
            </a:r>
            <a:r>
              <a:rPr lang="pl-PL" sz="1400" u="sng" dirty="0"/>
              <a:t>dosłanie do FRSE dokumentów potwierdzających aktualną reprezentację prawną</a:t>
            </a:r>
            <a:r>
              <a:rPr lang="pl-PL" sz="1400" dirty="0"/>
              <a:t>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705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1597819"/>
            <a:ext cx="7126560" cy="212605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cap="none" dirty="0">
                <a:solidFill>
                  <a:prstClr val="white"/>
                </a:solidFill>
                <a:latin typeface="Calibri" panose="020F0502020204030204" pitchFamily="34" charset="0"/>
              </a:rPr>
              <a:t>Zespół projektu POWER AE </a:t>
            </a:r>
            <a:br>
              <a:rPr lang="pl-PL" sz="2700" cap="none" dirty="0">
                <a:solidFill>
                  <a:prstClr val="white"/>
                </a:solidFill>
                <a:latin typeface="Calibri" panose="020F0502020204030204" pitchFamily="34" charset="0"/>
              </a:rPr>
            </a:br>
            <a:r>
              <a:rPr lang="pl-PL" sz="2700" cap="none" dirty="0">
                <a:solidFill>
                  <a:prstClr val="white"/>
                </a:solidFill>
                <a:latin typeface="Calibri" panose="020F0502020204030204" pitchFamily="34" charset="0"/>
              </a:rPr>
              <a:t>„Ponadnarodowa mobilność kadry niezawodowej edukacji dorosłych”</a:t>
            </a:r>
            <a:br>
              <a:rPr lang="pl-PL" sz="2700" cap="none" dirty="0">
                <a:solidFill>
                  <a:prstClr val="white"/>
                </a:solidFill>
                <a:latin typeface="Calibri" panose="020F0502020204030204" pitchFamily="34" charset="0"/>
              </a:rPr>
            </a:br>
            <a:br>
              <a:rPr lang="pl-PL" sz="2700" cap="none" dirty="0">
                <a:solidFill>
                  <a:prstClr val="white"/>
                </a:solidFill>
                <a:latin typeface="Calibri" panose="020F0502020204030204" pitchFamily="34" charset="0"/>
              </a:rPr>
            </a:br>
            <a:r>
              <a:rPr lang="pl-PL" sz="2200" b="0" dirty="0">
                <a:solidFill>
                  <a:prstClr val="white"/>
                </a:solidFill>
                <a:latin typeface="Calibri" panose="020F0502020204030204" pitchFamily="34" charset="0"/>
              </a:rPr>
              <a:t>Fundacja Rozwoju Systemu Edukacji</a:t>
            </a:r>
            <a:br>
              <a:rPr lang="pl-PL" sz="2200" dirty="0">
                <a:solidFill>
                  <a:prstClr val="white"/>
                </a:solidFill>
                <a:latin typeface="Calibri" panose="020F0502020204030204" pitchFamily="34" charset="0"/>
              </a:rPr>
            </a:br>
            <a:r>
              <a:rPr lang="pl-PL" sz="2200" b="0" dirty="0">
                <a:solidFill>
                  <a:prstClr val="white"/>
                </a:solidFill>
                <a:latin typeface="Calibri" panose="020F0502020204030204" pitchFamily="34" charset="0"/>
              </a:rPr>
              <a:t>Aleje Jerozolimskie 142 A</a:t>
            </a:r>
            <a:br>
              <a:rPr lang="pl-PL" sz="2200" b="0" dirty="0">
                <a:solidFill>
                  <a:prstClr val="white"/>
                </a:solidFill>
                <a:latin typeface="Calibri" panose="020F0502020204030204" pitchFamily="34" charset="0"/>
              </a:rPr>
            </a:br>
            <a:r>
              <a:rPr lang="pl-PL" sz="2200" b="0" dirty="0">
                <a:solidFill>
                  <a:prstClr val="white"/>
                </a:solidFill>
                <a:latin typeface="Calibri" panose="020F0502020204030204" pitchFamily="34" charset="0"/>
              </a:rPr>
              <a:t>02-305 Warszawa</a:t>
            </a:r>
            <a:br>
              <a:rPr lang="pl-PL" sz="3600" dirty="0"/>
            </a:br>
            <a:endParaRPr lang="pl-PL" sz="36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403350" y="4083845"/>
            <a:ext cx="5113338" cy="360114"/>
          </a:xfrm>
        </p:spPr>
        <p:txBody>
          <a:bodyPr/>
          <a:lstStyle/>
          <a:p>
            <a:r>
              <a:rPr lang="pl-PL" sz="2400" dirty="0">
                <a:latin typeface="Calibri" panose="020F0502020204030204" pitchFamily="34" charset="0"/>
              </a:rPr>
              <a:t>https://power.frse.org.pl/edukacja-doroslych/</a:t>
            </a:r>
          </a:p>
        </p:txBody>
      </p:sp>
    </p:spTree>
    <p:extLst>
      <p:ext uri="{BB962C8B-B14F-4D97-AF65-F5344CB8AC3E}">
        <p14:creationId xmlns:p14="http://schemas.microsoft.com/office/powerpoint/2010/main" val="88865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RAPORT KOŃCOWY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403350" y="4083845"/>
            <a:ext cx="3528690" cy="360114"/>
          </a:xfrm>
        </p:spPr>
        <p:txBody>
          <a:bodyPr/>
          <a:lstStyle/>
          <a:p>
            <a:pPr algn="l"/>
            <a:r>
              <a:rPr lang="pl-PL" sz="2800" dirty="0"/>
              <a:t>Konkursy 2019 i 2020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48CD9FB-5FE3-4223-90B4-D73A580C8831}"/>
              </a:ext>
            </a:extLst>
          </p:cNvPr>
          <p:cNvSpPr txBox="1"/>
          <p:nvPr/>
        </p:nvSpPr>
        <p:spPr>
          <a:xfrm>
            <a:off x="2483768" y="279699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Szkolenie dla organizacji kończących realizację projektu</a:t>
            </a:r>
          </a:p>
        </p:txBody>
      </p:sp>
    </p:spTree>
    <p:extLst>
      <p:ext uri="{BB962C8B-B14F-4D97-AF65-F5344CB8AC3E}">
        <p14:creationId xmlns:p14="http://schemas.microsoft.com/office/powerpoint/2010/main" val="206451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915816" y="216138"/>
            <a:ext cx="2916326" cy="504056"/>
          </a:xfrm>
        </p:spPr>
        <p:txBody>
          <a:bodyPr/>
          <a:lstStyle/>
          <a:p>
            <a:r>
              <a:rPr lang="pl-PL" dirty="0"/>
              <a:t>RAPORT KOŃCOWY</a:t>
            </a:r>
          </a:p>
        </p:txBody>
      </p:sp>
      <p:pic>
        <p:nvPicPr>
          <p:cNvPr id="6" name="Picture 2" descr="\\frse\data\redirected\lcherek\Desktop\2019-03-26_11h37_4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11164" r="47973" b="49832"/>
          <a:stretch/>
        </p:blipFill>
        <p:spPr bwMode="auto">
          <a:xfrm>
            <a:off x="571625" y="1435164"/>
            <a:ext cx="8136903" cy="293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755576" y="816069"/>
            <a:ext cx="7351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/>
              <a:t>Raport końcowy jest traktowany jako wniosek o płatność końcową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/>
              <a:t>Raport należy złożyć maksymalnie </a:t>
            </a:r>
            <a:r>
              <a:rPr lang="pl-PL" sz="1400" b="1" u="sng" dirty="0"/>
              <a:t>w ciągu 60 dni od daty zakończenia projektu</a:t>
            </a:r>
            <a:r>
              <a:rPr lang="pl-PL" sz="1400" b="1" dirty="0"/>
              <a:t>!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97276"/>
            <a:ext cx="1728192" cy="22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B407F04-6378-4CC9-BE6C-6076417C1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01" y="299344"/>
            <a:ext cx="754980" cy="7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47432236-43AA-42C4-9033-FF03488E9C47}"/>
              </a:ext>
            </a:extLst>
          </p:cNvPr>
          <p:cNvSpPr/>
          <p:nvPr/>
        </p:nvSpPr>
        <p:spPr>
          <a:xfrm>
            <a:off x="1979712" y="3507854"/>
            <a:ext cx="1800200" cy="360040"/>
          </a:xfrm>
          <a:prstGeom prst="roundRect">
            <a:avLst/>
          </a:prstGeom>
          <a:noFill/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79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 txBox="1">
            <a:spLocks/>
          </p:cNvSpPr>
          <p:nvPr/>
        </p:nvSpPr>
        <p:spPr>
          <a:xfrm>
            <a:off x="2915816" y="292673"/>
            <a:ext cx="28083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l-PL" sz="2000" b="1" kern="1200" cap="all" dirty="0">
                <a:solidFill>
                  <a:srgbClr val="F68452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RAPORT KOŃCOWY</a:t>
            </a:r>
          </a:p>
        </p:txBody>
      </p:sp>
      <p:pic>
        <p:nvPicPr>
          <p:cNvPr id="6" name="Picture 2" descr="\\frse\data\redirected\lcherek\Desktop\2019-03-26_11h16_3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3" r="15622" b="30028"/>
          <a:stretch/>
        </p:blipFill>
        <p:spPr bwMode="auto">
          <a:xfrm>
            <a:off x="683568" y="1330468"/>
            <a:ext cx="7672833" cy="30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480333" y="890254"/>
            <a:ext cx="7855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sz="1400" dirty="0"/>
              <a:t>Raport końcowy składany jest </a:t>
            </a:r>
            <a:r>
              <a:rPr lang="pl-PL" sz="1400" b="1" dirty="0"/>
              <a:t>wyłącznie elektronicznie</a:t>
            </a:r>
            <a:r>
              <a:rPr lang="pl-PL" sz="1400" dirty="0"/>
              <a:t> poprzez system Mobility </a:t>
            </a:r>
            <a:r>
              <a:rPr lang="pl-PL" sz="1400" dirty="0" err="1"/>
              <a:t>Tool</a:t>
            </a:r>
            <a:r>
              <a:rPr lang="pl-PL" sz="1400" dirty="0"/>
              <a:t>+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42142"/>
            <a:ext cx="1068195" cy="13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8CDA820A-63F9-4931-8EFE-DE4D45194664}"/>
              </a:ext>
            </a:extLst>
          </p:cNvPr>
          <p:cNvSpPr/>
          <p:nvPr/>
        </p:nvSpPr>
        <p:spPr>
          <a:xfrm>
            <a:off x="1619672" y="3363838"/>
            <a:ext cx="504056" cy="28803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24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50CA8FA2-93DF-4C42-82D1-14AC19A8D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04" y="1108957"/>
            <a:ext cx="8496944" cy="339479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D6A8180-58CD-4038-A440-5ACFFA3B0383}"/>
              </a:ext>
            </a:extLst>
          </p:cNvPr>
          <p:cNvSpPr txBox="1"/>
          <p:nvPr/>
        </p:nvSpPr>
        <p:spPr>
          <a:xfrm>
            <a:off x="7213918" y="915566"/>
            <a:ext cx="144016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algn="l"/>
            <a:r>
              <a:rPr lang="pl-PL" sz="900" b="1" dirty="0">
                <a:solidFill>
                  <a:srgbClr val="FF0000"/>
                </a:solidFill>
              </a:rPr>
              <a:t>Informacje o projekcie muszą być zbieżne </a:t>
            </a:r>
            <a:br>
              <a:rPr lang="pl-PL" sz="900" b="1" dirty="0">
                <a:solidFill>
                  <a:srgbClr val="FF0000"/>
                </a:solidFill>
              </a:rPr>
            </a:br>
            <a:r>
              <a:rPr lang="pl-PL" sz="900" b="1" dirty="0">
                <a:solidFill>
                  <a:srgbClr val="FF0000"/>
                </a:solidFill>
              </a:rPr>
              <a:t>z danymi w ankiecie </a:t>
            </a:r>
            <a:br>
              <a:rPr lang="pl-PL" sz="900" b="1" dirty="0">
                <a:solidFill>
                  <a:srgbClr val="FF0000"/>
                </a:solidFill>
              </a:rPr>
            </a:br>
            <a:r>
              <a:rPr lang="pl-PL" sz="900" b="1" dirty="0">
                <a:solidFill>
                  <a:srgbClr val="FF0000"/>
                </a:solidFill>
              </a:rPr>
              <a:t>w systemie </a:t>
            </a:r>
            <a:r>
              <a:rPr lang="pl-PL" sz="900" b="1" dirty="0" err="1">
                <a:solidFill>
                  <a:srgbClr val="FF0000"/>
                </a:solidFill>
              </a:rPr>
              <a:t>online.frse</a:t>
            </a:r>
            <a:r>
              <a:rPr lang="pl-PL" sz="9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F5C567A-70B7-4636-B5A8-CF2B85D9695C}"/>
              </a:ext>
            </a:extLst>
          </p:cNvPr>
          <p:cNvSpPr txBox="1"/>
          <p:nvPr/>
        </p:nvSpPr>
        <p:spPr>
          <a:xfrm>
            <a:off x="2627784" y="3795886"/>
            <a:ext cx="1296144" cy="432048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6F4E8770-E55B-46F5-B328-BD61E46EE780}"/>
              </a:ext>
            </a:extLst>
          </p:cNvPr>
          <p:cNvCxnSpPr>
            <a:cxnSpLocks/>
          </p:cNvCxnSpPr>
          <p:nvPr/>
        </p:nvCxnSpPr>
        <p:spPr>
          <a:xfrm flipV="1">
            <a:off x="1475656" y="1923678"/>
            <a:ext cx="1224136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1CCFF557-7C75-40B2-9297-482BBD2CC2FF}"/>
              </a:ext>
            </a:extLst>
          </p:cNvPr>
          <p:cNvSpPr txBox="1"/>
          <p:nvPr/>
        </p:nvSpPr>
        <p:spPr>
          <a:xfrm>
            <a:off x="2267744" y="483518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l-PL" sz="1400" b="1" cap="all" dirty="0">
                <a:solidFill>
                  <a:srgbClr val="F68452"/>
                </a:solidFill>
                <a:latin typeface="Trebuchet MS" pitchFamily="34" charset="0"/>
              </a:rPr>
              <a:t>RAPORT KOŃCOWY – informacje o projekcie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855B2BF7-4AC7-492F-9755-5C3A946EA486}"/>
                  </a:ext>
                </a:extLst>
              </p14:cNvPr>
              <p14:cNvContentPartPr/>
              <p14:nvPr/>
            </p14:nvContentPartPr>
            <p14:xfrm>
              <a:off x="-559263" y="391657"/>
              <a:ext cx="360" cy="360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855B2BF7-4AC7-492F-9755-5C3A946EA4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77263" y="28401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C7EF4B5F-67F1-4EBF-BF92-36358FF17B56}"/>
                  </a:ext>
                </a:extLst>
              </p14:cNvPr>
              <p14:cNvContentPartPr/>
              <p14:nvPr/>
            </p14:nvContentPartPr>
            <p14:xfrm>
              <a:off x="6423297" y="3475777"/>
              <a:ext cx="166680" cy="360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C7EF4B5F-67F1-4EBF-BF92-36358FF17B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5297" y="3439777"/>
                <a:ext cx="20232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782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EB6573D-B4F9-47AD-82C2-50D416DDB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04" y="1226462"/>
            <a:ext cx="9144000" cy="331236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300E509-80B8-4197-9987-D5631C9C0851}"/>
              </a:ext>
            </a:extLst>
          </p:cNvPr>
          <p:cNvSpPr txBox="1"/>
          <p:nvPr/>
        </p:nvSpPr>
        <p:spPr>
          <a:xfrm>
            <a:off x="3779912" y="4115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B13C91E-5FAA-430C-B430-626B53BCDB01}"/>
              </a:ext>
            </a:extLst>
          </p:cNvPr>
          <p:cNvSpPr txBox="1"/>
          <p:nvPr/>
        </p:nvSpPr>
        <p:spPr>
          <a:xfrm>
            <a:off x="2843808" y="276785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l-PL" sz="1400" b="1" cap="all" dirty="0">
                <a:solidFill>
                  <a:srgbClr val="F68452"/>
                </a:solidFill>
                <a:latin typeface="Trebuchet MS" pitchFamily="34" charset="0"/>
              </a:rPr>
              <a:t>RAPORT KOŃCOWY – streszczenie projektu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D389B54-E7AD-4C36-B1D3-79FE542A633E}"/>
              </a:ext>
            </a:extLst>
          </p:cNvPr>
          <p:cNvSpPr txBox="1"/>
          <p:nvPr/>
        </p:nvSpPr>
        <p:spPr>
          <a:xfrm>
            <a:off x="539552" y="761678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sz="1400" dirty="0"/>
              <a:t>Należy opisać - w języku polskim i angielskim - co zostało zrealizowane w toku całego projektu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16F1A874-EEC4-4F86-AEFF-E124367330B9}"/>
              </a:ext>
            </a:extLst>
          </p:cNvPr>
          <p:cNvCxnSpPr>
            <a:cxnSpLocks/>
          </p:cNvCxnSpPr>
          <p:nvPr/>
        </p:nvCxnSpPr>
        <p:spPr>
          <a:xfrm flipV="1">
            <a:off x="1043608" y="1419621"/>
            <a:ext cx="1368152" cy="115212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1EE1ACB-4038-4274-9E6E-7B6F5183984E}"/>
              </a:ext>
            </a:extLst>
          </p:cNvPr>
          <p:cNvSpPr txBox="1"/>
          <p:nvPr/>
        </p:nvSpPr>
        <p:spPr>
          <a:xfrm>
            <a:off x="7596336" y="1604453"/>
            <a:ext cx="1224136" cy="36933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l-PL"/>
            </a:defPPr>
            <a:lvl1pPr>
              <a:defRPr sz="9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l-PL" dirty="0"/>
              <a:t>Należy używać czasu przeszłego</a:t>
            </a:r>
          </a:p>
        </p:txBody>
      </p:sp>
    </p:spTree>
    <p:extLst>
      <p:ext uri="{BB962C8B-B14F-4D97-AF65-F5344CB8AC3E}">
        <p14:creationId xmlns:p14="http://schemas.microsoft.com/office/powerpoint/2010/main" val="269644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F8D15AB-57DA-44FD-A2F6-52F57ECB7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99" y="826252"/>
            <a:ext cx="8201201" cy="3672408"/>
          </a:xfrm>
          <a:prstGeom prst="rect">
            <a:avLst/>
          </a:prstGeom>
          <a:ln w="19050">
            <a:tailEnd type="triangle"/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9F1BB41-F8AA-47C3-B96E-191CDAD0C8BC}"/>
              </a:ext>
            </a:extLst>
          </p:cNvPr>
          <p:cNvSpPr txBox="1"/>
          <p:nvPr/>
        </p:nvSpPr>
        <p:spPr>
          <a:xfrm>
            <a:off x="7378384" y="574224"/>
            <a:ext cx="1226064" cy="50405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900" b="1" dirty="0">
                <a:solidFill>
                  <a:srgbClr val="FF0000"/>
                </a:solidFill>
              </a:rPr>
              <a:t>Należy określić stopień osiągnięcia celów EPR</a:t>
            </a:r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5E1D1E32-3EF0-4EEE-B7C6-6B589E91A7AD}"/>
              </a:ext>
            </a:extLst>
          </p:cNvPr>
          <p:cNvCxnSpPr>
            <a:cxnSpLocks/>
          </p:cNvCxnSpPr>
          <p:nvPr/>
        </p:nvCxnSpPr>
        <p:spPr>
          <a:xfrm flipH="1">
            <a:off x="6553990" y="915566"/>
            <a:ext cx="682306" cy="2729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97A055B-D122-47CE-8A5B-097466306DAF}"/>
              </a:ext>
            </a:extLst>
          </p:cNvPr>
          <p:cNvSpPr txBox="1"/>
          <p:nvPr/>
        </p:nvSpPr>
        <p:spPr>
          <a:xfrm>
            <a:off x="7079037" y="2307479"/>
            <a:ext cx="1584176" cy="36933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l-PL"/>
            </a:defPPr>
            <a:lvl1pPr>
              <a:defRPr sz="900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l-PL" b="1" dirty="0"/>
              <a:t>Organizacja wysyłająca </a:t>
            </a:r>
            <a:br>
              <a:rPr lang="pl-PL" b="1" dirty="0"/>
            </a:br>
            <a:r>
              <a:rPr lang="pl-PL" b="1" dirty="0"/>
              <a:t>i organizacje przyjmujące</a:t>
            </a:r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49CA37F2-C612-483D-ABBF-9A265D454335}"/>
              </a:ext>
            </a:extLst>
          </p:cNvPr>
          <p:cNvCxnSpPr>
            <a:cxnSpLocks/>
          </p:cNvCxnSpPr>
          <p:nvPr/>
        </p:nvCxnSpPr>
        <p:spPr>
          <a:xfrm flipH="1">
            <a:off x="6294655" y="2547480"/>
            <a:ext cx="720080" cy="2299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8D1AF91-212F-4119-AB7D-D4A08D9B61D6}"/>
              </a:ext>
            </a:extLst>
          </p:cNvPr>
          <p:cNvSpPr txBox="1"/>
          <p:nvPr/>
        </p:nvSpPr>
        <p:spPr>
          <a:xfrm>
            <a:off x="6926367" y="3048908"/>
            <a:ext cx="1728192" cy="23083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l-PL"/>
            </a:defPPr>
            <a:lvl1pPr>
              <a:defRPr sz="900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l-PL" b="1" dirty="0"/>
              <a:t>Przy użyciu jakich narzędzi?</a:t>
            </a:r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27C0F103-14CA-4349-845D-872D0063AD37}"/>
              </a:ext>
            </a:extLst>
          </p:cNvPr>
          <p:cNvCxnSpPr>
            <a:cxnSpLocks/>
          </p:cNvCxnSpPr>
          <p:nvPr/>
        </p:nvCxnSpPr>
        <p:spPr>
          <a:xfrm flipH="1">
            <a:off x="5652120" y="3279740"/>
            <a:ext cx="1152128" cy="3721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75B6592-D4C3-40E5-9E07-233200F8B4A8}"/>
              </a:ext>
            </a:extLst>
          </p:cNvPr>
          <p:cNvSpPr txBox="1"/>
          <p:nvPr/>
        </p:nvSpPr>
        <p:spPr>
          <a:xfrm>
            <a:off x="2267744" y="447852"/>
            <a:ext cx="4032448" cy="30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cap="all" dirty="0">
                <a:solidFill>
                  <a:srgbClr val="F68452"/>
                </a:solidFill>
                <a:latin typeface="Trebuchet MS" pitchFamily="34" charset="0"/>
              </a:rPr>
              <a:t>RAPORT KOŃCOWY - REALIZACJA PROJEKTU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5FB55E3-B2C2-4683-BA2D-55EE79198731}"/>
              </a:ext>
            </a:extLst>
          </p:cNvPr>
          <p:cNvSpPr txBox="1"/>
          <p:nvPr/>
        </p:nvSpPr>
        <p:spPr>
          <a:xfrm>
            <a:off x="6939066" y="3626820"/>
            <a:ext cx="1733534" cy="50783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l-PL"/>
            </a:defPPr>
            <a:lvl1pPr>
              <a:defRPr sz="9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l-PL" dirty="0"/>
              <a:t>Np.: korzystając z SGE, EPALE, rekomendacji innych organizacji</a:t>
            </a: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894C31F0-2BDF-4814-B0B4-506F1C543CEC}"/>
              </a:ext>
            </a:extLst>
          </p:cNvPr>
          <p:cNvCxnSpPr>
            <a:cxnSpLocks/>
          </p:cNvCxnSpPr>
          <p:nvPr/>
        </p:nvCxnSpPr>
        <p:spPr>
          <a:xfrm flipH="1">
            <a:off x="5580112" y="3903898"/>
            <a:ext cx="1315031" cy="413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8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D93262B-9622-4F39-A80D-75BB4AAE3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53806"/>
            <a:ext cx="8100392" cy="383588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5D2C05E-4E99-4914-B4A7-F3833883D975}"/>
              </a:ext>
            </a:extLst>
          </p:cNvPr>
          <p:cNvSpPr txBox="1"/>
          <p:nvPr/>
        </p:nvSpPr>
        <p:spPr>
          <a:xfrm>
            <a:off x="2699792" y="195486"/>
            <a:ext cx="4104456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pl-PL" sz="1400" b="1" cap="all" dirty="0">
                <a:solidFill>
                  <a:srgbClr val="F68452"/>
                </a:solidFill>
                <a:latin typeface="Trebuchet MS" pitchFamily="34" charset="0"/>
              </a:rPr>
              <a:t>RAPORT KOŃCOWY – ZARZĄDZANIE PROJEKTEM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942156A-3475-43F8-BAE5-F02FED299DDB}"/>
              </a:ext>
            </a:extLst>
          </p:cNvPr>
          <p:cNvSpPr txBox="1"/>
          <p:nvPr/>
        </p:nvSpPr>
        <p:spPr>
          <a:xfrm>
            <a:off x="7452320" y="73914"/>
            <a:ext cx="1008112" cy="5078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900" b="1" dirty="0">
                <a:solidFill>
                  <a:srgbClr val="FF0000"/>
                </a:solidFill>
              </a:rPr>
              <a:t>Opis powinien być konkretny </a:t>
            </a:r>
            <a:br>
              <a:rPr lang="pl-PL" sz="900" b="1" dirty="0">
                <a:solidFill>
                  <a:srgbClr val="FF0000"/>
                </a:solidFill>
              </a:rPr>
            </a:br>
            <a:r>
              <a:rPr lang="pl-PL" sz="900" b="1" dirty="0">
                <a:solidFill>
                  <a:srgbClr val="FF0000"/>
                </a:solidFill>
              </a:rPr>
              <a:t>i kompletny</a:t>
            </a:r>
          </a:p>
        </p:txBody>
      </p:sp>
    </p:spTree>
    <p:extLst>
      <p:ext uri="{BB962C8B-B14F-4D97-AF65-F5344CB8AC3E}">
        <p14:creationId xmlns:p14="http://schemas.microsoft.com/office/powerpoint/2010/main" val="10104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433B8EF-7167-4033-828E-AC2CFE04B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28" y="1021556"/>
            <a:ext cx="8925067" cy="310038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60D5A6B-C0AC-487E-B2DE-479EFD0F6D9C}"/>
              </a:ext>
            </a:extLst>
          </p:cNvPr>
          <p:cNvSpPr txBox="1"/>
          <p:nvPr/>
        </p:nvSpPr>
        <p:spPr>
          <a:xfrm>
            <a:off x="8100392" y="2931791"/>
            <a:ext cx="8392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900" b="1" dirty="0">
                <a:solidFill>
                  <a:srgbClr val="FF0000"/>
                </a:solidFill>
              </a:rPr>
              <a:t>Np. kurs, podręczniki </a:t>
            </a: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77C0A0CC-5D24-4F64-A589-A46A8414C287}"/>
              </a:ext>
            </a:extLst>
          </p:cNvPr>
          <p:cNvCxnSpPr>
            <a:cxnSpLocks/>
          </p:cNvCxnSpPr>
          <p:nvPr/>
        </p:nvCxnSpPr>
        <p:spPr>
          <a:xfrm flipH="1">
            <a:off x="7560331" y="3147814"/>
            <a:ext cx="468053" cy="1781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8F35B05-6952-4B73-8411-71DE7C468B08}"/>
              </a:ext>
            </a:extLst>
          </p:cNvPr>
          <p:cNvSpPr txBox="1"/>
          <p:nvPr/>
        </p:nvSpPr>
        <p:spPr>
          <a:xfrm>
            <a:off x="2267744" y="627534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cap="all" dirty="0">
                <a:solidFill>
                  <a:srgbClr val="F68452"/>
                </a:solidFill>
                <a:latin typeface="Trebuchet MS" pitchFamily="34" charset="0"/>
              </a:rPr>
              <a:t>RAPORT KOŃCOWY – ZARZĄDZANIE PROJEKTEM</a:t>
            </a:r>
          </a:p>
        </p:txBody>
      </p:sp>
    </p:spTree>
    <p:extLst>
      <p:ext uri="{BB962C8B-B14F-4D97-AF65-F5344CB8AC3E}">
        <p14:creationId xmlns:p14="http://schemas.microsoft.com/office/powerpoint/2010/main" val="2593798895"/>
      </p:ext>
    </p:extLst>
  </p:cSld>
  <p:clrMapOvr>
    <a:masterClrMapping/>
  </p:clrMapOvr>
</p:sld>
</file>

<file path=ppt/theme/theme1.xml><?xml version="1.0" encoding="utf-8"?>
<a:theme xmlns:a="http://schemas.openxmlformats.org/drawingml/2006/main" name="Erasmus+">
  <a:themeElements>
    <a:clrScheme name="Niestandardowy 5">
      <a:dk1>
        <a:srgbClr val="005061"/>
      </a:dk1>
      <a:lt1>
        <a:sysClr val="window" lastClr="FFFFFF"/>
      </a:lt1>
      <a:dk2>
        <a:srgbClr val="005061"/>
      </a:dk2>
      <a:lt2>
        <a:srgbClr val="FFFFFF"/>
      </a:lt2>
      <a:accent1>
        <a:srgbClr val="F0575C"/>
      </a:accent1>
      <a:accent2>
        <a:srgbClr val="F0575C"/>
      </a:accent2>
      <a:accent3>
        <a:srgbClr val="F0575C"/>
      </a:accent3>
      <a:accent4>
        <a:srgbClr val="F0575C"/>
      </a:accent4>
      <a:accent5>
        <a:srgbClr val="F0575C"/>
      </a:accent5>
      <a:accent6>
        <a:srgbClr val="F0575C"/>
      </a:accent6>
      <a:hlink>
        <a:srgbClr val="F0575C"/>
      </a:hlink>
      <a:folHlink>
        <a:srgbClr val="F0575C"/>
      </a:folHlink>
    </a:clrScheme>
    <a:fontScheme name="Erasmus+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2561</TotalTime>
  <Words>456</Words>
  <Application>Microsoft Office PowerPoint</Application>
  <PresentationFormat>Pokaz na ekranie (16:9)</PresentationFormat>
  <Paragraphs>48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Erasmus+</vt:lpstr>
      <vt:lpstr>Prezentacja programu PowerPoint</vt:lpstr>
      <vt:lpstr>RAPORT KOŃCOWY</vt:lpstr>
      <vt:lpstr>RAPORT KOŃCOWY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Zespół projektu POWER AE  „Ponadnarodowa mobilność kadry niezawodowej edukacji dorosłych”  Fundacja Rozwoju Systemu Edukacji Aleje Jerozolimskie 142 A 02-305 Warszawa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Agnieszka Guzowska</cp:lastModifiedBy>
  <cp:revision>325</cp:revision>
  <cp:lastPrinted>2022-04-27T09:35:04Z</cp:lastPrinted>
  <dcterms:created xsi:type="dcterms:W3CDTF">2015-12-08T12:55:20Z</dcterms:created>
  <dcterms:modified xsi:type="dcterms:W3CDTF">2022-05-09T05:33:20Z</dcterms:modified>
</cp:coreProperties>
</file>